
<file path=[Content_Types].xml><?xml version="1.0" encoding="utf-8"?>
<Types xmlns="http://schemas.openxmlformats.org/package/2006/content-types">
  <Default Extension="xml" ContentType="application/xml"/>
  <Default Extension="m4a" ContentType="audio/mp4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6"/>
  </p:notesMasterIdLst>
  <p:sldIdLst>
    <p:sldId id="257" r:id="rId2"/>
    <p:sldId id="272" r:id="rId3"/>
    <p:sldId id="271" r:id="rId4"/>
    <p:sldId id="258" r:id="rId5"/>
    <p:sldId id="267" r:id="rId6"/>
    <p:sldId id="259" r:id="rId7"/>
    <p:sldId id="269" r:id="rId8"/>
    <p:sldId id="260" r:id="rId9"/>
    <p:sldId id="266" r:id="rId10"/>
    <p:sldId id="261" r:id="rId11"/>
    <p:sldId id="262" r:id="rId12"/>
    <p:sldId id="263" r:id="rId13"/>
    <p:sldId id="270" r:id="rId14"/>
    <p:sldId id="265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07"/>
    <p:restoredTop sz="94697"/>
  </p:normalViewPr>
  <p:slideViewPr>
    <p:cSldViewPr snapToGrid="0" snapToObjects="1">
      <p:cViewPr varScale="1">
        <p:scale>
          <a:sx n="64" d="100"/>
          <a:sy n="64" d="100"/>
        </p:scale>
        <p:origin x="192" y="6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3784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EA4A9-C701-7246-AC00-11A1761263F3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720E-2ED3-F747-B166-37E0F7DCC3D1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7058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720E-2ED3-F747-B166-37E0F7DCC3D1}" type="slidenum">
              <a:rPr lang="es-ES_tradnl" smtClean="0"/>
              <a:t>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9288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E0720E-2ED3-F747-B166-37E0F7DCC3D1}" type="slidenum">
              <a:rPr lang="es-ES_tradnl" smtClean="0"/>
              <a:t>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6432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DD0370-5BA9-C140-8BC3-315D156E9EC9}" type="datetimeFigureOut">
              <a:rPr lang="es-ES_tradnl" smtClean="0"/>
              <a:t>11/12/17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E0E76-3BC1-EF47-8A68-CBB142CE94B5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1256405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4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NULL" TargetMode="External"/><Relationship Id="rId4" Type="http://schemas.openxmlformats.org/officeDocument/2006/relationships/hyperlink" Target="http://trends.ifla.org/files/trends/assets/ifla-trend-report_spanish.pdf" TargetMode="External"/><Relationship Id="rId5" Type="http://schemas.openxmlformats.org/officeDocument/2006/relationships/hyperlink" Target="http://letras.mysite.com/gmis030314.html" TargetMode="External"/><Relationship Id="rId6" Type="http://schemas.openxmlformats.org/officeDocument/2006/relationships/hyperlink" Target="http://unctad.org/meetings/es/SessionalDocuments/ares70d1_es.pdf" TargetMode="External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azonypalabra.org.mx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5" Type="http://schemas.openxmlformats.org/officeDocument/2006/relationships/image" Target="../media/image3.tiff"/><Relationship Id="rId6" Type="http://schemas.openxmlformats.org/officeDocument/2006/relationships/image" Target="../media/image4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674" y="0"/>
            <a:ext cx="97866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55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r>
              <a:rPr lang="es-ES_tradnl" dirty="0" smtClean="0"/>
              <a:t>La </a:t>
            </a:r>
            <a:r>
              <a:rPr lang="es-ES_tradnl" dirty="0"/>
              <a:t>función educadora de la biblioteca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398" y="1825625"/>
            <a:ext cx="8453402" cy="4351338"/>
          </a:xfrm>
        </p:spPr>
        <p:txBody>
          <a:bodyPr/>
          <a:lstStyle/>
          <a:p>
            <a:r>
              <a:rPr lang="es-ES_tradnl" dirty="0"/>
              <a:t>Nuevas </a:t>
            </a:r>
            <a:r>
              <a:rPr lang="es-ES_tradnl" dirty="0" smtClean="0"/>
              <a:t>alfabetizaciones:</a:t>
            </a:r>
          </a:p>
          <a:p>
            <a:pPr lvl="1"/>
            <a:r>
              <a:rPr lang="es-ES_tradnl" dirty="0" smtClean="0"/>
              <a:t>Alfabetización informacional</a:t>
            </a:r>
          </a:p>
          <a:p>
            <a:pPr lvl="1"/>
            <a:r>
              <a:rPr lang="es-ES_tradnl" dirty="0" smtClean="0"/>
              <a:t>Alfabetización digital</a:t>
            </a:r>
          </a:p>
          <a:p>
            <a:pPr lvl="1"/>
            <a:r>
              <a:rPr lang="es-ES_tradnl" dirty="0" smtClean="0"/>
              <a:t>Alfabetización mediática</a:t>
            </a:r>
          </a:p>
          <a:p>
            <a:pPr lvl="1"/>
            <a:r>
              <a:rPr lang="es-ES_tradnl" sz="4000" b="1" dirty="0" smtClean="0"/>
              <a:t>e-Conciencia</a:t>
            </a:r>
            <a:endParaRPr lang="es-ES_tradnl" sz="4000" b="1" dirty="0"/>
          </a:p>
          <a:p>
            <a:endParaRPr lang="es-ES_tradn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6300" y="33194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0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0"/>
    </mc:Choice>
    <mc:Fallback xmlns="">
      <p:transition spd="slow" advTm="749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36493" y="111684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Alianzas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2936493" y="1435660"/>
            <a:ext cx="8610600" cy="4351338"/>
          </a:xfrm>
        </p:spPr>
        <p:txBody>
          <a:bodyPr/>
          <a:lstStyle/>
          <a:p>
            <a:r>
              <a:rPr lang="es-ES_tradnl" dirty="0" smtClean="0"/>
              <a:t>ODS 4 y Meta 16.10</a:t>
            </a:r>
          </a:p>
          <a:p>
            <a:r>
              <a:rPr lang="es-ES_tradnl" dirty="0" smtClean="0"/>
              <a:t>#</a:t>
            </a:r>
            <a:r>
              <a:rPr lang="es-ES_tradnl" dirty="0" err="1" smtClean="0"/>
              <a:t>AlfIN</a:t>
            </a:r>
            <a:r>
              <a:rPr lang="es-ES_tradnl" dirty="0" smtClean="0"/>
              <a:t> #</a:t>
            </a:r>
            <a:r>
              <a:rPr lang="es-ES_tradnl" dirty="0" err="1" smtClean="0"/>
              <a:t>AlfabetizaciónDigital</a:t>
            </a:r>
            <a:r>
              <a:rPr lang="es-ES_tradnl" dirty="0" smtClean="0"/>
              <a:t> #</a:t>
            </a:r>
            <a:r>
              <a:rPr lang="es-ES_tradnl" dirty="0" err="1" smtClean="0"/>
              <a:t>eConciencia</a:t>
            </a:r>
            <a:endParaRPr lang="es-ES_tradnl" dirty="0" smtClean="0"/>
          </a:p>
          <a:p>
            <a:r>
              <a:rPr lang="es-ES_tradnl" dirty="0" smtClean="0"/>
              <a:t>Ciudadanía digital a partir de los servicios bibliotecarios</a:t>
            </a:r>
            <a:endParaRPr lang="es-ES_tradn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904" y="0"/>
            <a:ext cx="3362397" cy="68580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18" y="3316865"/>
            <a:ext cx="2857500" cy="285750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766" y="3316865"/>
            <a:ext cx="3117476" cy="2856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446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375"/>
    </mc:Choice>
    <mc:Fallback xmlns="">
      <p:transition spd="slow" advTm="12375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942292" y="655731"/>
            <a:ext cx="7317377" cy="435133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Alianza: bibliotecas + escuelas</a:t>
            </a:r>
          </a:p>
          <a:p>
            <a:endParaRPr lang="es-ES_tradnl" dirty="0" smtClean="0"/>
          </a:p>
          <a:p>
            <a:r>
              <a:rPr lang="es-ES_tradnl" dirty="0" smtClean="0"/>
              <a:t>Objetivo: potenciar el trabajo conjunto por medio de capacitación, investigaciones, publicaciones y otras actividades</a:t>
            </a:r>
            <a:endParaRPr lang="es-ES_tradn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904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91"/>
    </mc:Choice>
    <mc:Fallback xmlns="">
      <p:transition spd="slow" advTm="549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50022" y="2103437"/>
            <a:ext cx="8453402" cy="1325563"/>
          </a:xfrm>
        </p:spPr>
        <p:txBody>
          <a:bodyPr>
            <a:normAutofit/>
          </a:bodyPr>
          <a:lstStyle/>
          <a:p>
            <a:r>
              <a:rPr lang="es-ES_tradnl" dirty="0" smtClean="0"/>
              <a:t>Los siguientes 13 años</a:t>
            </a:r>
            <a:r>
              <a:rPr lang="es-ES" dirty="0"/>
              <a:t> </a:t>
            </a:r>
            <a:r>
              <a:rPr lang="es-ES" dirty="0" smtClean="0"/>
              <a:t>tenemos que ocuparnos de la conciencia</a:t>
            </a:r>
            <a:endParaRPr lang="es-ES_tradn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5904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94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908"/>
    </mc:Choice>
    <mc:Fallback xmlns="">
      <p:transition spd="slow" advTm="69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r>
              <a:rPr lang="es-ES_tradnl" dirty="0" smtClean="0"/>
              <a:t>Referencias</a:t>
            </a:r>
            <a:endParaRPr lang="es-ES_tradnl" dirty="0"/>
          </a:p>
        </p:txBody>
      </p:sp>
      <p:sp>
        <p:nvSpPr>
          <p:cNvPr id="7" name="Marcador de contenido 6"/>
          <p:cNvSpPr>
            <a:spLocks noGrp="1"/>
          </p:cNvSpPr>
          <p:nvPr>
            <p:ph idx="1"/>
          </p:nvPr>
        </p:nvSpPr>
        <p:spPr>
          <a:xfrm>
            <a:off x="3086100" y="1295400"/>
            <a:ext cx="8267700" cy="4881563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s-MX" sz="4800" dirty="0"/>
              <a:t>Cuevas Saavedra, Claudia. (2016). 2030 </a:t>
            </a:r>
            <a:r>
              <a:rPr lang="es-MX" sz="4800" i="1" dirty="0"/>
              <a:t>Igualdad de acceso. Defender y promover lectores y ciudadanos mejor informados</a:t>
            </a:r>
            <a:r>
              <a:rPr lang="es-MX" sz="4800" dirty="0"/>
              <a:t>. </a:t>
            </a:r>
            <a:r>
              <a:rPr lang="en-US" sz="4800" dirty="0" err="1"/>
              <a:t>Presentado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Satellite meeting “Future of Libraries: What will Content and Services be in 2030?, IFLA WLIC 2016. </a:t>
            </a:r>
            <a:r>
              <a:rPr lang="es-CL" sz="4800" dirty="0"/>
              <a:t>Agosto 2016, Dublín, Ohio Estados Unidos. 10 p.</a:t>
            </a:r>
            <a:endParaRPr lang="es-ES_tradnl" sz="4800" dirty="0"/>
          </a:p>
          <a:p>
            <a:pPr marL="0" indent="0">
              <a:buNone/>
            </a:pPr>
            <a:r>
              <a:rPr lang="es-ES_tradnl" sz="4800" dirty="0"/>
              <a:t>Cobo </a:t>
            </a:r>
            <a:r>
              <a:rPr lang="es-ES_tradnl" sz="4800" dirty="0" err="1"/>
              <a:t>Romani</a:t>
            </a:r>
            <a:r>
              <a:rPr lang="es-ES_tradnl" sz="4800" dirty="0"/>
              <a:t>, Cristóbal. (2010). Nuevos alfabetismos, viejos problemas: el nuevo mundo del trabajo y las asignaturas pendientes de la educación. En: </a:t>
            </a:r>
            <a:r>
              <a:rPr lang="es-ES_tradnl" sz="4800" i="1" dirty="0"/>
              <a:t>Razón y palabra. </a:t>
            </a:r>
            <a:r>
              <a:rPr lang="es-ES_tradnl" sz="4800" dirty="0"/>
              <a:t>(73) </a:t>
            </a:r>
            <a:r>
              <a:rPr lang="es-ES_tradnl" sz="4800" dirty="0" err="1"/>
              <a:t>ago</a:t>
            </a:r>
            <a:r>
              <a:rPr lang="es-ES_tradnl" sz="4800" dirty="0"/>
              <a:t>-oct. [</a:t>
            </a:r>
            <a:r>
              <a:rPr lang="es-ES_tradnl" sz="4800" dirty="0" err="1"/>
              <a:t>s.p.</a:t>
            </a:r>
            <a:r>
              <a:rPr lang="es-ES_tradnl" sz="4800" dirty="0"/>
              <a:t>] </a:t>
            </a:r>
            <a:r>
              <a:rPr lang="es-MX" sz="4800" u="sng" dirty="0">
                <a:hlinkClick r:id="rId2"/>
              </a:rPr>
              <a:t>www.razonypalabra.org.mx</a:t>
            </a:r>
            <a:r>
              <a:rPr lang="es-ES_tradnl" sz="4800" dirty="0"/>
              <a:t>.</a:t>
            </a:r>
          </a:p>
          <a:p>
            <a:pPr marL="0" indent="0">
              <a:buNone/>
            </a:pPr>
            <a:r>
              <a:rPr lang="es-ES_tradnl" sz="4800" dirty="0"/>
              <a:t>Ferreiro, Soledad. (2002). El espacio de apertura bibliotecológico. En: Feria Basurto, Lourdes, </a:t>
            </a:r>
            <a:r>
              <a:rPr lang="es-ES_tradnl" sz="4800" dirty="0" err="1"/>
              <a:t>comp.</a:t>
            </a:r>
            <a:r>
              <a:rPr lang="es-ES_tradnl" sz="4800" dirty="0"/>
              <a:t> </a:t>
            </a:r>
            <a:r>
              <a:rPr lang="es-ES_tradnl" sz="4800" i="1" dirty="0"/>
              <a:t>Bibliotecas digitales. </a:t>
            </a:r>
            <a:r>
              <a:rPr lang="es-ES_tradnl" sz="4800" dirty="0"/>
              <a:t>Colima: Universidad de Colima. 219 p.</a:t>
            </a:r>
          </a:p>
          <a:p>
            <a:pPr marL="0" indent="0">
              <a:buNone/>
            </a:pPr>
            <a:r>
              <a:rPr lang="es-ES_tradnl" sz="4800" dirty="0"/>
              <a:t>Freire, Paulo. (1972). </a:t>
            </a:r>
            <a:r>
              <a:rPr lang="es-ES_tradnl" sz="4800" i="1" dirty="0">
                <a:hlinkClick r:id="rId3" invalidUrl="http://www.bcn.cl/catalogo/detalle_libro?bib=43847&amp;tipo_busqueda=basica&amp;busqueda=educacion como practica de la libertad&amp;opcion_av2=0&amp;conector_av2=AND"/>
              </a:rPr>
              <a:t>La educación como práctica de la libertad</a:t>
            </a:r>
            <a:r>
              <a:rPr lang="es-ES_tradnl" sz="4800" i="1" dirty="0"/>
              <a:t>.</a:t>
            </a:r>
            <a:r>
              <a:rPr lang="es-ES_tradnl" sz="4800" dirty="0"/>
              <a:t> Buenos Aires, Siglo Veintiuno. 181 p.</a:t>
            </a:r>
            <a:endParaRPr lang="es-ES_tradnl" sz="4800" b="1" dirty="0"/>
          </a:p>
          <a:p>
            <a:pPr marL="0" indent="0">
              <a:buNone/>
            </a:pPr>
            <a:r>
              <a:rPr lang="es-CL" sz="4800" dirty="0"/>
              <a:t>Gerhardt, Heinz-Peter. Paulo Freire (1993). </a:t>
            </a:r>
            <a:r>
              <a:rPr lang="es-ES_tradnl" sz="4800" dirty="0"/>
              <a:t>En: </a:t>
            </a:r>
            <a:r>
              <a:rPr lang="es-ES_tradnl" sz="4800" i="1" dirty="0"/>
              <a:t>Perspectivas: revista trimestral de educación comparada</a:t>
            </a:r>
            <a:r>
              <a:rPr lang="es-ES_tradnl" sz="4800" dirty="0"/>
              <a:t>, vol. XXIII, números 3-4, 1993, p. 463-484. </a:t>
            </a:r>
            <a:endParaRPr lang="es-ES_tradnl" sz="4800" b="1" dirty="0"/>
          </a:p>
          <a:p>
            <a:pPr marL="0" indent="0">
              <a:buNone/>
            </a:pPr>
            <a:r>
              <a:rPr lang="es-ES_tradnl" sz="4800" dirty="0"/>
              <a:t>IFLA. (2013). </a:t>
            </a:r>
            <a:r>
              <a:rPr lang="es-ES_tradnl" sz="4800" i="1" dirty="0"/>
              <a:t>Informe de Tendencias. ¿Surcando las olas o atrapados por la marea? Navegando el entorno en evolución de la información. Percepciones del IFLA </a:t>
            </a:r>
            <a:r>
              <a:rPr lang="es-ES_tradnl" sz="4800" i="1" dirty="0" err="1"/>
              <a:t>Trend</a:t>
            </a:r>
            <a:r>
              <a:rPr lang="es-ES_tradnl" sz="4800" i="1" dirty="0"/>
              <a:t> </a:t>
            </a:r>
            <a:r>
              <a:rPr lang="es-ES_tradnl" sz="4800" i="1" dirty="0" err="1"/>
              <a:t>Report</a:t>
            </a:r>
            <a:r>
              <a:rPr lang="es-ES_tradnl" sz="4800" i="1" dirty="0"/>
              <a:t>. </a:t>
            </a:r>
            <a:r>
              <a:rPr lang="es-MX" sz="4800" dirty="0"/>
              <a:t>Recuperado de: [</a:t>
            </a:r>
            <a:r>
              <a:rPr lang="es-MX" sz="4800" dirty="0">
                <a:hlinkClick r:id="rId4"/>
              </a:rPr>
              <a:t>http://trends.ifla.org/files/trends/assets/ifla-trend-report_spanish.pdf</a:t>
            </a:r>
            <a:r>
              <a:rPr lang="es-MX" sz="4800" dirty="0"/>
              <a:t>]</a:t>
            </a:r>
            <a:r>
              <a:rPr lang="es-ES_tradnl" sz="4800" dirty="0"/>
              <a:t> </a:t>
            </a:r>
            <a:endParaRPr lang="es-ES_tradnl" sz="4800" dirty="0" smtClean="0"/>
          </a:p>
          <a:p>
            <a:pPr marL="0" indent="0">
              <a:buNone/>
            </a:pPr>
            <a:r>
              <a:rPr lang="es-ES_tradnl" sz="4800" dirty="0" err="1" smtClean="0"/>
              <a:t>Latapí</a:t>
            </a:r>
            <a:r>
              <a:rPr lang="es-ES_tradnl" sz="4800" dirty="0" smtClean="0"/>
              <a:t> </a:t>
            </a:r>
            <a:r>
              <a:rPr lang="es-ES_tradnl" sz="4800" dirty="0"/>
              <a:t>Sarre, Pablo (2009). </a:t>
            </a:r>
            <a:r>
              <a:rPr lang="es-ES_tradnl" sz="4800" i="1" dirty="0"/>
              <a:t>Una buena educación: reflexiones sobre la calidad</a:t>
            </a:r>
            <a:r>
              <a:rPr lang="es-ES_tradnl" sz="4800" dirty="0"/>
              <a:t>. Colima, Universidad de Colima. 82 p.</a:t>
            </a:r>
          </a:p>
          <a:p>
            <a:pPr marL="0" indent="0">
              <a:buNone/>
            </a:pPr>
            <a:r>
              <a:rPr lang="es-ES_tradnl" sz="4800" dirty="0" smtClean="0"/>
              <a:t>Mistral</a:t>
            </a:r>
            <a:r>
              <a:rPr lang="es-ES_tradnl" sz="4800" dirty="0"/>
              <a:t>, Gabriela. "Encargo a un bibliotecario". Recuperado de: [</a:t>
            </a:r>
            <a:r>
              <a:rPr lang="es-MX" sz="4800" u="sng" dirty="0">
                <a:hlinkClick r:id="rId5"/>
              </a:rPr>
              <a:t>http://letras.mysite.com/gmis030314.html</a:t>
            </a:r>
            <a:r>
              <a:rPr lang="es-ES_tradnl" sz="4800" dirty="0"/>
              <a:t>]</a:t>
            </a:r>
          </a:p>
          <a:p>
            <a:pPr marL="0" indent="0">
              <a:buNone/>
            </a:pPr>
            <a:r>
              <a:rPr lang="es-ES_tradnl" sz="4800" dirty="0"/>
              <a:t>Mistral, Gabriela. "Inauguración de una biblioteca veracruzana". La Gaceta del Fondo de Cultura Económica, México, Nueva época, Nº 225, septiembre de 1989, p. 23</a:t>
            </a:r>
            <a:r>
              <a:rPr lang="es-ES_tradnl" sz="4800" dirty="0" smtClean="0"/>
              <a:t>.</a:t>
            </a:r>
            <a:endParaRPr lang="es-ES_tradnl" sz="4800" dirty="0"/>
          </a:p>
          <a:p>
            <a:pPr marL="0" indent="0">
              <a:buNone/>
            </a:pPr>
            <a:r>
              <a:rPr lang="es-ES_tradnl" sz="4800" dirty="0"/>
              <a:t>Naciones Unidas. (2015). Transformar nuestro mundo: la Agenda 2030 para el Desarrollo Sostenible. UN. 40 p. Recuperado de: </a:t>
            </a:r>
            <a:r>
              <a:rPr lang="es-MX" sz="4800" dirty="0"/>
              <a:t> [</a:t>
            </a:r>
            <a:r>
              <a:rPr lang="es-MX" sz="4800" u="sng" dirty="0">
                <a:hlinkClick r:id="rId6"/>
              </a:rPr>
              <a:t>http://unctad.org/meetings/es/SessionalDocuments/ares70d1_es.pdf</a:t>
            </a:r>
            <a:r>
              <a:rPr lang="es-MX" sz="4800" dirty="0"/>
              <a:t>] </a:t>
            </a:r>
            <a:endParaRPr lang="es-ES_tradnl" sz="4800" dirty="0"/>
          </a:p>
          <a:p>
            <a:pPr marL="0" indent="0">
              <a:buNone/>
            </a:pPr>
            <a:r>
              <a:rPr lang="es-ES_tradnl" sz="4800" dirty="0" err="1"/>
              <a:t>Rawls</a:t>
            </a:r>
            <a:r>
              <a:rPr lang="es-ES_tradnl" sz="4800" dirty="0"/>
              <a:t>, John. (1979). </a:t>
            </a:r>
            <a:r>
              <a:rPr lang="es-ES_tradnl" sz="4800" i="1" dirty="0"/>
              <a:t>La teoría de la justicia</a:t>
            </a:r>
            <a:r>
              <a:rPr lang="es-ES_tradnl" sz="4800" dirty="0"/>
              <a:t>. México, Fondo de Cultura Económica, 1979. </a:t>
            </a:r>
            <a:r>
              <a:rPr lang="en-GB" sz="4800" dirty="0"/>
              <a:t>654 p. </a:t>
            </a:r>
            <a:endParaRPr lang="es-ES_tradnl" sz="4800" b="1" dirty="0"/>
          </a:p>
          <a:p>
            <a:pPr marL="0" indent="0" fontAlgn="base">
              <a:buNone/>
            </a:pPr>
            <a:r>
              <a:rPr lang="en-US" sz="4800" dirty="0" err="1"/>
              <a:t>Spinosa</a:t>
            </a:r>
            <a:r>
              <a:rPr lang="en-US" sz="4800" dirty="0"/>
              <a:t>, Charles, Flores, Fernando y Dreyfus, Hubert L. (1997). </a:t>
            </a:r>
            <a:r>
              <a:rPr lang="en-US" sz="4800" i="1" dirty="0"/>
              <a:t>Disclosing New Worlds. Entrepreneurship, Democratic Action, and the Cultivation of Solidarity</a:t>
            </a:r>
            <a:r>
              <a:rPr lang="en-US" sz="4800" dirty="0"/>
              <a:t>. MIT Press. 232 p</a:t>
            </a:r>
            <a:r>
              <a:rPr lang="en-US" sz="4800" dirty="0" smtClean="0"/>
              <a:t>.</a:t>
            </a:r>
            <a:endParaRPr lang="es-ES_tradnl" sz="4800" dirty="0"/>
          </a:p>
          <a:p>
            <a:pPr marL="0" indent="0">
              <a:buNone/>
            </a:pPr>
            <a:r>
              <a:rPr lang="en-US" sz="4800" dirty="0"/>
              <a:t>Streatfield, David y </a:t>
            </a:r>
            <a:r>
              <a:rPr lang="en-US" sz="4800" dirty="0" err="1"/>
              <a:t>Markless</a:t>
            </a:r>
            <a:r>
              <a:rPr lang="en-US" sz="4800" dirty="0"/>
              <a:t>, </a:t>
            </a:r>
            <a:r>
              <a:rPr lang="en-GB" sz="4800" dirty="0"/>
              <a:t>Sharon y </a:t>
            </a:r>
            <a:r>
              <a:rPr lang="en-GB" sz="4800" dirty="0" err="1"/>
              <a:t>Cottrill</a:t>
            </a:r>
            <a:r>
              <a:rPr lang="en-GB" sz="4800" dirty="0"/>
              <a:t>, Julia. (2015). </a:t>
            </a:r>
            <a:r>
              <a:rPr lang="en-GB" sz="4800" i="1" dirty="0"/>
              <a:t>Gathering and using systematic evidence of public library service outcomes and of public perceptions of libraries to secure sustainability: the Global Libraries experience</a:t>
            </a:r>
            <a:r>
              <a:rPr lang="en-GB" sz="4800" dirty="0"/>
              <a:t>. </a:t>
            </a:r>
            <a:r>
              <a:rPr lang="en-US" sz="4800" dirty="0" err="1"/>
              <a:t>Presentado</a:t>
            </a:r>
            <a:r>
              <a:rPr lang="en-US" sz="4800" dirty="0"/>
              <a:t> </a:t>
            </a:r>
            <a:r>
              <a:rPr lang="en-US" sz="4800" dirty="0" err="1"/>
              <a:t>en</a:t>
            </a:r>
            <a:r>
              <a:rPr lang="en-US" sz="4800" dirty="0"/>
              <a:t> IFLA WLIC 2015. August, 2015 Cape Town, South Africa. 8 p. </a:t>
            </a:r>
            <a:r>
              <a:rPr lang="en-US" sz="4800" dirty="0" err="1"/>
              <a:t>Recuperado</a:t>
            </a:r>
            <a:r>
              <a:rPr lang="en-US" sz="4800" dirty="0"/>
              <a:t> de: http://</a:t>
            </a:r>
            <a:r>
              <a:rPr lang="en-US" sz="4800" dirty="0" err="1"/>
              <a:t>library.ifla.org</a:t>
            </a:r>
            <a:r>
              <a:rPr lang="en-US" sz="4800" dirty="0"/>
              <a:t>/1243/</a:t>
            </a:r>
            <a:endParaRPr lang="es-ES_tradnl" sz="4800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 smtClean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25904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76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47"/>
    </mc:Choice>
    <mc:Fallback xmlns="">
      <p:transition spd="slow" advTm="1104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056931" y="1031330"/>
            <a:ext cx="8453402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s-ES_tradnl" sz="4000" b="1" dirty="0" smtClean="0"/>
              <a:t>Taller</a:t>
            </a:r>
            <a:r>
              <a:rPr lang="es-ES_tradnl" b="1" dirty="0" smtClean="0"/>
              <a:t> 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b="1" dirty="0" smtClean="0"/>
              <a:t>Agenda </a:t>
            </a:r>
            <a:r>
              <a:rPr lang="es-ES_tradnl" b="1" dirty="0" smtClean="0"/>
              <a:t>2030 y Objetivos de Desarrollo </a:t>
            </a:r>
            <a:r>
              <a:rPr lang="es-ES_tradnl" b="1" dirty="0" smtClean="0"/>
              <a:t>Sustentable:</a:t>
            </a:r>
            <a:r>
              <a:rPr lang="es-ES_tradnl" b="1" dirty="0" smtClean="0"/>
              <a:t/>
            </a:r>
            <a:br>
              <a:rPr lang="es-ES_tradnl" b="1" dirty="0" smtClean="0"/>
            </a:br>
            <a:r>
              <a:rPr lang="es-ES_tradnl" sz="4000" b="1" dirty="0" smtClean="0"/>
              <a:t>Objetivo </a:t>
            </a:r>
            <a:r>
              <a:rPr lang="es-ES_tradnl" sz="4000" b="1" dirty="0" smtClean="0"/>
              <a:t>4 y Objetivo 16</a:t>
            </a:r>
            <a:endParaRPr lang="es-ES_tradnl" sz="40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448595" y="3719739"/>
            <a:ext cx="7670074" cy="257655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es-MX" dirty="0" smtClean="0">
                <a:ea typeface="Times New Roman" charset="0"/>
              </a:rPr>
              <a:t>Lourdes Feria</a:t>
            </a:r>
          </a:p>
          <a:p>
            <a:pPr marL="0" indent="0" algn="r">
              <a:buNone/>
            </a:pPr>
            <a:r>
              <a:rPr lang="es-MX" dirty="0" smtClean="0">
                <a:ea typeface="Times New Roman" charset="0"/>
              </a:rPr>
              <a:t>Huatulco, Oaxaca</a:t>
            </a:r>
          </a:p>
          <a:p>
            <a:pPr marL="0" indent="0" algn="r">
              <a:buNone/>
            </a:pPr>
            <a:r>
              <a:rPr lang="es-MX" dirty="0" smtClean="0">
                <a:ea typeface="Times New Roman" charset="0"/>
              </a:rPr>
              <a:t>Jornadas Mexicanas de Bibliotecología</a:t>
            </a:r>
          </a:p>
          <a:p>
            <a:pPr marL="0" indent="0" algn="r">
              <a:buNone/>
            </a:pPr>
            <a:r>
              <a:rPr lang="es-MX" dirty="0" smtClean="0">
                <a:ea typeface="Times New Roman" charset="0"/>
              </a:rPr>
              <a:t>Mayo </a:t>
            </a:r>
            <a:r>
              <a:rPr lang="es-MX" dirty="0">
                <a:ea typeface="Times New Roman" charset="0"/>
              </a:rPr>
              <a:t>2017</a:t>
            </a:r>
          </a:p>
          <a:p>
            <a:pPr marL="0" indent="0" algn="r">
              <a:buNone/>
            </a:pPr>
            <a:endParaRPr lang="es-MX" dirty="0" smtClean="0">
              <a:ea typeface="Times New Roman" charset="0"/>
            </a:endParaRP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6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5"/>
    </mc:Choice>
    <mc:Fallback xmlns="">
      <p:transition spd="slow" advTm="2512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Los ODS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3726" y="1825625"/>
            <a:ext cx="7670074" cy="4351338"/>
          </a:xfrm>
        </p:spPr>
        <p:txBody>
          <a:bodyPr>
            <a:normAutofit/>
          </a:bodyPr>
          <a:lstStyle/>
          <a:p>
            <a:endParaRPr lang="es-MX" dirty="0" smtClean="0">
              <a:ea typeface="Times New Roman" charset="0"/>
            </a:endParaRPr>
          </a:p>
          <a:p>
            <a:r>
              <a:rPr lang="es-MX" dirty="0" smtClean="0">
                <a:ea typeface="Times New Roman" charset="0"/>
              </a:rPr>
              <a:t>2015 </a:t>
            </a:r>
          </a:p>
          <a:p>
            <a:r>
              <a:rPr lang="es-MX" dirty="0" smtClean="0">
                <a:ea typeface="Times New Roman" charset="0"/>
              </a:rPr>
              <a:t>193 </a:t>
            </a:r>
            <a:r>
              <a:rPr lang="es-MX" dirty="0">
                <a:ea typeface="Times New Roman" charset="0"/>
              </a:rPr>
              <a:t>países miembros de las Naciones Unidas </a:t>
            </a:r>
            <a:endParaRPr lang="es-MX" dirty="0" smtClean="0">
              <a:ea typeface="Times New Roman" charset="0"/>
            </a:endParaRPr>
          </a:p>
          <a:p>
            <a:r>
              <a:rPr lang="es-MX" i="1" dirty="0" smtClean="0">
                <a:ea typeface="Times New Roman" charset="0"/>
              </a:rPr>
              <a:t>Agenda </a:t>
            </a:r>
            <a:r>
              <a:rPr lang="es-MX" i="1" dirty="0">
                <a:ea typeface="Times New Roman" charset="0"/>
              </a:rPr>
              <a:t>2030 de Desarrollo </a:t>
            </a:r>
            <a:r>
              <a:rPr lang="es-MX" i="1" dirty="0" smtClean="0">
                <a:ea typeface="Times New Roman" charset="0"/>
              </a:rPr>
              <a:t>Sostenible</a:t>
            </a:r>
          </a:p>
          <a:p>
            <a:r>
              <a:rPr lang="es-MX" dirty="0" smtClean="0">
                <a:ea typeface="Times New Roman" charset="0"/>
              </a:rPr>
              <a:t>17 objetivos para transformar el planeta erradicando la pobreza, el hambre, el analfabetismo y las enfermedades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28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5"/>
    </mc:Choice>
    <mc:Fallback xmlns="">
      <p:transition spd="slow" advTm="25125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Los ODS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3726" y="1825625"/>
            <a:ext cx="7670074" cy="4351338"/>
          </a:xfrm>
        </p:spPr>
        <p:txBody>
          <a:bodyPr>
            <a:normAutofit/>
          </a:bodyPr>
          <a:lstStyle/>
          <a:p>
            <a:endParaRPr lang="es-MX" dirty="0" smtClean="0">
              <a:ea typeface="Times New Roman" charset="0"/>
            </a:endParaRPr>
          </a:p>
          <a:p>
            <a:r>
              <a:rPr lang="es-MX" dirty="0" smtClean="0">
                <a:ea typeface="Times New Roman" charset="0"/>
              </a:rPr>
              <a:t>2015 </a:t>
            </a:r>
          </a:p>
          <a:p>
            <a:r>
              <a:rPr lang="es-MX" dirty="0" smtClean="0">
                <a:ea typeface="Times New Roman" charset="0"/>
              </a:rPr>
              <a:t>193 </a:t>
            </a:r>
            <a:r>
              <a:rPr lang="es-MX" dirty="0">
                <a:ea typeface="Times New Roman" charset="0"/>
              </a:rPr>
              <a:t>países miembros de las Naciones Unidas </a:t>
            </a:r>
            <a:endParaRPr lang="es-MX" dirty="0" smtClean="0">
              <a:ea typeface="Times New Roman" charset="0"/>
            </a:endParaRPr>
          </a:p>
          <a:p>
            <a:r>
              <a:rPr lang="es-MX" i="1" dirty="0" smtClean="0">
                <a:ea typeface="Times New Roman" charset="0"/>
              </a:rPr>
              <a:t>Agenda </a:t>
            </a:r>
            <a:r>
              <a:rPr lang="es-MX" i="1" dirty="0">
                <a:ea typeface="Times New Roman" charset="0"/>
              </a:rPr>
              <a:t>2030 de Desarrollo </a:t>
            </a:r>
            <a:r>
              <a:rPr lang="es-MX" i="1" dirty="0" smtClean="0">
                <a:ea typeface="Times New Roman" charset="0"/>
              </a:rPr>
              <a:t>Sostenible</a:t>
            </a:r>
          </a:p>
          <a:p>
            <a:r>
              <a:rPr lang="es-MX" dirty="0" smtClean="0">
                <a:ea typeface="Times New Roman" charset="0"/>
              </a:rPr>
              <a:t>17 objetivos para transformar el planeta erradicando la pobreza, el hambre, el analfabetismo y las enfermedades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25"/>
    </mc:Choice>
    <mc:Fallback xmlns="">
      <p:transition spd="slow" advTm="2512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ODS 4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398" y="1825625"/>
            <a:ext cx="8453402" cy="4351338"/>
          </a:xfrm>
        </p:spPr>
        <p:txBody>
          <a:bodyPr>
            <a:normAutofit/>
          </a:bodyPr>
          <a:lstStyle/>
          <a:p>
            <a:endParaRPr lang="es-ES_tradnl" dirty="0" smtClean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800" y="1949824"/>
            <a:ext cx="3616597" cy="38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4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87"/>
    </mc:Choice>
    <mc:Fallback xmlns="">
      <p:transition spd="slow" advTm="248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13844" y="4838717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¿Calidad</a:t>
            </a:r>
            <a:r>
              <a:rPr lang="es-ES_tradnl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128998" y="265766"/>
            <a:ext cx="8453402" cy="4351338"/>
          </a:xfrm>
        </p:spPr>
        <p:txBody>
          <a:bodyPr>
            <a:normAutofit/>
          </a:bodyPr>
          <a:lstStyle/>
          <a:p>
            <a:endParaRPr lang="es-ES_tradnl" dirty="0" smtClean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2247" y="763198"/>
            <a:ext cx="3616597" cy="3853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38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3"/>
    </mc:Choice>
    <mc:Fallback xmlns="">
      <p:transition spd="slow" advTm="993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dirty="0" smtClean="0"/>
              <a:t>¿Calidad</a:t>
            </a:r>
            <a:r>
              <a:rPr lang="es-ES_tradnl" dirty="0"/>
              <a:t>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398" y="1825625"/>
            <a:ext cx="8453402" cy="4351338"/>
          </a:xfrm>
        </p:spPr>
        <p:txBody>
          <a:bodyPr>
            <a:normAutofit/>
          </a:bodyPr>
          <a:lstStyle/>
          <a:p>
            <a:r>
              <a:rPr lang="es-ES_tradnl" dirty="0"/>
              <a:t>¿</a:t>
            </a:r>
            <a:r>
              <a:rPr lang="es-ES_tradnl" dirty="0" smtClean="0"/>
              <a:t>Calificaciones y notas?</a:t>
            </a:r>
          </a:p>
          <a:p>
            <a:r>
              <a:rPr lang="es-ES_tradnl" dirty="0" smtClean="0"/>
              <a:t>¿Indicadores?</a:t>
            </a:r>
          </a:p>
          <a:p>
            <a:r>
              <a:rPr lang="es-ES_tradnl" dirty="0" smtClean="0"/>
              <a:t>¿Metodologías?</a:t>
            </a:r>
          </a:p>
          <a:p>
            <a:r>
              <a:rPr lang="es-ES_tradnl" dirty="0" smtClean="0"/>
              <a:t>¿Maestro?</a:t>
            </a:r>
          </a:p>
          <a:p>
            <a:r>
              <a:rPr lang="es-ES_tradnl" dirty="0" smtClean="0"/>
              <a:t>¿Currículum?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  <p:pic>
        <p:nvPicPr>
          <p:cNvPr id="6" name="Marcador de conteni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118" y="1725987"/>
            <a:ext cx="1704882" cy="1725987"/>
          </a:xfrm>
          <a:prstGeom prst="rect">
            <a:avLst/>
          </a:prstGeom>
        </p:spPr>
      </p:pic>
      <p:pic>
        <p:nvPicPr>
          <p:cNvPr id="8" name="Marcador de conteni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359" y="3416675"/>
            <a:ext cx="1704882" cy="1725987"/>
          </a:xfrm>
          <a:prstGeom prst="rect">
            <a:avLst/>
          </a:prstGeom>
        </p:spPr>
      </p:pic>
      <p:pic>
        <p:nvPicPr>
          <p:cNvPr id="9" name="Marcador de conteni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87118" y="0"/>
            <a:ext cx="1704882" cy="1725987"/>
          </a:xfrm>
          <a:prstGeom prst="rect">
            <a:avLst/>
          </a:prstGeom>
        </p:spPr>
      </p:pic>
      <p:pic>
        <p:nvPicPr>
          <p:cNvPr id="10" name="Marcador de contenido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01359" y="5132013"/>
            <a:ext cx="1704882" cy="1725987"/>
          </a:xfrm>
          <a:prstGeom prst="rect">
            <a:avLst/>
          </a:prstGeom>
        </p:spPr>
      </p:pic>
      <p:pic>
        <p:nvPicPr>
          <p:cNvPr id="5" name="Sonid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87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17"/>
    </mc:Choice>
    <mc:Fallback xmlns="">
      <p:transition spd="slow" advTm="291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r>
              <a:rPr lang="es-ES_tradnl" dirty="0" smtClean="0"/>
              <a:t>La función educadora de la biblioteca</a:t>
            </a:r>
            <a:endParaRPr lang="es-ES_tradn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900398" y="1825625"/>
            <a:ext cx="8453402" cy="4351338"/>
          </a:xfrm>
        </p:spPr>
        <p:txBody>
          <a:bodyPr>
            <a:normAutofit/>
          </a:bodyPr>
          <a:lstStyle/>
          <a:p>
            <a:endParaRPr lang="es-ES_tradnl" dirty="0" smtClean="0"/>
          </a:p>
          <a:p>
            <a:r>
              <a:rPr lang="es-ES_tradnl" dirty="0" smtClean="0"/>
              <a:t>La biblioteca y sus herramientas para generar aprendizajes</a:t>
            </a:r>
          </a:p>
          <a:p>
            <a:r>
              <a:rPr lang="es-ES_tradnl" dirty="0" smtClean="0"/>
              <a:t>Los espacios de apertura bibliotecológica</a:t>
            </a:r>
            <a:endParaRPr lang="es-ES_tradnl" dirty="0"/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09"/>
    </mc:Choice>
    <mc:Fallback xmlns="">
      <p:transition spd="slow" advTm="730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00398" y="365125"/>
            <a:ext cx="8453402" cy="1325563"/>
          </a:xfrm>
        </p:spPr>
        <p:txBody>
          <a:bodyPr>
            <a:normAutofit/>
          </a:bodyPr>
          <a:lstStyle/>
          <a:p>
            <a:pPr algn="ctr"/>
            <a:r>
              <a:rPr lang="es-ES_tradnl" b="1" dirty="0" smtClean="0"/>
              <a:t>ODS 16.10</a:t>
            </a:r>
            <a:endParaRPr lang="es-ES_tradnl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83726" y="1825625"/>
            <a:ext cx="767007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>
                <a:ea typeface="Times New Roman" charset="0"/>
              </a:rPr>
              <a:t>Acceso y utilización sustentable de la información </a:t>
            </a:r>
          </a:p>
        </p:txBody>
      </p:sp>
      <p:pic>
        <p:nvPicPr>
          <p:cNvPr id="4" name="Marcador de contenido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61999" y="0"/>
            <a:ext cx="3362397" cy="6858000"/>
          </a:xfrm>
          <a:prstGeom prst="rect">
            <a:avLst/>
          </a:prstGeom>
        </p:spPr>
      </p:pic>
      <p:pic>
        <p:nvPicPr>
          <p:cNvPr id="5" name="Marcador de contenido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0336" y="3319463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61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767"/>
    </mc:Choice>
    <mc:Fallback xmlns="">
      <p:transition spd="slow" advTm="9767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669</Words>
  <Application>Microsoft Macintosh PowerPoint</Application>
  <PresentationFormat>Panorámica</PresentationFormat>
  <Paragraphs>63</Paragraphs>
  <Slides>14</Slides>
  <Notes>2</Notes>
  <HiddenSlides>0</HiddenSlides>
  <MMClips>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Presentación de PowerPoint</vt:lpstr>
      <vt:lpstr>Taller  Agenda 2030 y Objetivos de Desarrollo Sustentable: Objetivo 4 y Objetivo 16</vt:lpstr>
      <vt:lpstr>Los ODS</vt:lpstr>
      <vt:lpstr>Los ODS</vt:lpstr>
      <vt:lpstr>ODS 4</vt:lpstr>
      <vt:lpstr>¿Calidad?</vt:lpstr>
      <vt:lpstr>¿Calidad?</vt:lpstr>
      <vt:lpstr>La función educadora de la biblioteca</vt:lpstr>
      <vt:lpstr>ODS 16.10</vt:lpstr>
      <vt:lpstr>La función educadora de la biblioteca</vt:lpstr>
      <vt:lpstr>Alianzas</vt:lpstr>
      <vt:lpstr>Presentación de PowerPoint</vt:lpstr>
      <vt:lpstr>Los siguientes 13 años tenemos que ocuparnos de la conciencia</vt:lpstr>
      <vt:lpstr>Referencias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Feria</dc:creator>
  <cp:lastModifiedBy>Lourdes Feria</cp:lastModifiedBy>
  <cp:revision>12</cp:revision>
  <dcterms:created xsi:type="dcterms:W3CDTF">2017-05-17T14:38:44Z</dcterms:created>
  <dcterms:modified xsi:type="dcterms:W3CDTF">2017-12-11T20:39:52Z</dcterms:modified>
</cp:coreProperties>
</file>