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8" r:id="rId4"/>
    <p:sldId id="279" r:id="rId5"/>
    <p:sldId id="280" r:id="rId6"/>
    <p:sldId id="281" r:id="rId7"/>
    <p:sldId id="282" r:id="rId8"/>
    <p:sldId id="272" r:id="rId9"/>
    <p:sldId id="283" r:id="rId10"/>
    <p:sldId id="284" r:id="rId11"/>
    <p:sldId id="287" r:id="rId12"/>
    <p:sldId id="285" r:id="rId13"/>
    <p:sldId id="288" r:id="rId14"/>
    <p:sldId id="289" r:id="rId15"/>
    <p:sldId id="290" r:id="rId16"/>
    <p:sldId id="270" r:id="rId17"/>
    <p:sldId id="275" r:id="rId18"/>
    <p:sldId id="273" r:id="rId19"/>
    <p:sldId id="277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7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6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96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2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07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0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68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76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1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11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05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C4CF-3E8D-4160-B9F9-33F5B64E9DA3}" type="datetimeFigureOut">
              <a:rPr lang="es-MX" smtClean="0"/>
              <a:t>23/06/2017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2E9B-3FEE-4516-BE19-3A1498EB99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0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e.unal.edu.co/uifce/proyectos-de-estudio/pdf/Comparacion%20tecnica%20entre%20Atlas.%20Ti%207%20y%20N-Vivo%2010%20Software%20para%20el%20Analisis%20de%20Datos%20Cualitativos" TargetMode="External"/><Relationship Id="rId2" Type="http://schemas.openxmlformats.org/officeDocument/2006/relationships/hyperlink" Target="http://www.academia.edu/5018301/Nvivo_10_A_Brief_Introduction_to_Coding_Qualitative_Data_with_Nviv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337" t="10365" r="16877" b="8734"/>
          <a:stretch/>
        </p:blipFill>
        <p:spPr>
          <a:xfrm>
            <a:off x="682907" y="370389"/>
            <a:ext cx="10741306" cy="60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638045" y="2334776"/>
            <a:ext cx="6875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3. Herramientas digitales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92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9320" y="894517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dirty="0" smtClean="0"/>
              <a:t>a. Una nueva manera de comprender los sistemas de información: </a:t>
            </a:r>
            <a:r>
              <a:rPr lang="es-MX" sz="4000" b="1" dirty="0" err="1" smtClean="0"/>
              <a:t>NVivo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20" y="2045963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 rotWithShape="1">
          <a:blip r:embed="rId3"/>
          <a:srcRect r="1295" b="10583"/>
          <a:stretch/>
        </p:blipFill>
        <p:spPr>
          <a:xfrm>
            <a:off x="3362881" y="1134116"/>
            <a:ext cx="7635556" cy="44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9320" y="894517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dirty="0" smtClean="0"/>
              <a:t>b. Análisis de vocabularios: nuevo experimento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r="1305"/>
          <a:stretch/>
        </p:blipFill>
        <p:spPr>
          <a:xfrm>
            <a:off x="2305477" y="1937978"/>
            <a:ext cx="9217051" cy="4729849"/>
          </a:xfrm>
          <a:prstGeom prst="rect">
            <a:avLst/>
          </a:prstGeom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77" y="1966148"/>
            <a:ext cx="4465747" cy="2494902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9848" r="30146" b="153"/>
          <a:stretch/>
        </p:blipFill>
        <p:spPr>
          <a:xfrm>
            <a:off x="8393084" y="2825545"/>
            <a:ext cx="3215022" cy="29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9320" y="588488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dirty="0" smtClean="0"/>
              <a:t>c. Otras plataformas: explorando </a:t>
            </a:r>
            <a:r>
              <a:rPr lang="es-MX" sz="4000" b="1" dirty="0" err="1" smtClean="0"/>
              <a:t>Atlas.ti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 rotWithShape="1">
          <a:blip r:embed="rId3"/>
          <a:srcRect t="4328" r="2070" b="11349"/>
          <a:stretch/>
        </p:blipFill>
        <p:spPr>
          <a:xfrm>
            <a:off x="3059636" y="1535397"/>
            <a:ext cx="8432140" cy="47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9320" y="588488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dirty="0" smtClean="0"/>
              <a:t>4. Reflexiones finales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3054565" y="1754890"/>
            <a:ext cx="82882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pPr algn="l"/>
            <a:r>
              <a:rPr lang="es-ES" dirty="0" smtClean="0"/>
              <a:t>Hacer algoritmos sobre el lenguaje humano es muy complejo, tanto como tratar con números o datos cuantitativos. 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Los profesionales de la información:</a:t>
            </a:r>
          </a:p>
          <a:p>
            <a:pPr lvl="1" algn="l"/>
            <a:r>
              <a:rPr lang="es-ES_tradnl" dirty="0" smtClean="0"/>
              <a:t>Especialistas en la gestión de información y datos</a:t>
            </a:r>
          </a:p>
          <a:p>
            <a:pPr lvl="1" algn="l"/>
            <a:r>
              <a:rPr lang="es-ES_tradnl" dirty="0" smtClean="0"/>
              <a:t>Toma de conciencia: generación de nuevos saberes a partir de los datos </a:t>
            </a:r>
          </a:p>
          <a:p>
            <a:pPr lvl="1" algn="l"/>
            <a:r>
              <a:rPr lang="es-ES_tradnl" dirty="0" smtClean="0"/>
              <a:t>Independientemente del software manejar estructuras sistémicas</a:t>
            </a:r>
          </a:p>
          <a:p>
            <a:pPr lvl="1" algn="l"/>
            <a:r>
              <a:rPr lang="es-ES_tradnl" dirty="0" smtClean="0"/>
              <a:t>El movimiento </a:t>
            </a:r>
            <a:r>
              <a:rPr lang="es-ES_tradnl" dirty="0" err="1" smtClean="0"/>
              <a:t>AlfData</a:t>
            </a:r>
            <a:r>
              <a:rPr lang="es-ES_tradnl" dirty="0" smtClean="0"/>
              <a:t> está necesitando nuevos espacios</a:t>
            </a:r>
          </a:p>
          <a:p>
            <a:pPr algn="l"/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32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Reflexiones finales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2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4" y="376177"/>
            <a:ext cx="8831484" cy="6481823"/>
          </a:xfrm>
        </p:spPr>
      </p:pic>
      <p:sp>
        <p:nvSpPr>
          <p:cNvPr id="8" name="Rectángulo 7"/>
          <p:cNvSpPr/>
          <p:nvPr/>
        </p:nvSpPr>
        <p:spPr>
          <a:xfrm>
            <a:off x="127041" y="2272061"/>
            <a:ext cx="122840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800" b="1" dirty="0">
                <a:solidFill>
                  <a:schemeClr val="accent2"/>
                </a:solidFill>
              </a:rPr>
              <a:t>¿Por qué no la biblioteca?</a:t>
            </a:r>
            <a:endParaRPr lang="es-MX" sz="8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7691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4784" y="5375267"/>
            <a:ext cx="7403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>
              <a:spcBef>
                <a:spcPts val="1000"/>
              </a:spcBef>
            </a:pPr>
            <a:r>
              <a:rPr lang="es-ES_tradnl" b="1" dirty="0" smtClean="0">
                <a:solidFill>
                  <a:schemeClr val="bg1"/>
                </a:solidFill>
              </a:rPr>
              <a:t>“Para </a:t>
            </a:r>
            <a:r>
              <a:rPr lang="es-ES_tradnl" b="1" dirty="0">
                <a:solidFill>
                  <a:schemeClr val="bg1"/>
                </a:solidFill>
              </a:rPr>
              <a:t>que otros </a:t>
            </a:r>
            <a:r>
              <a:rPr lang="es-ES_tradnl" b="1" i="1" dirty="0">
                <a:solidFill>
                  <a:schemeClr val="bg1"/>
                </a:solidFill>
              </a:rPr>
              <a:t>nosotros </a:t>
            </a:r>
            <a:r>
              <a:rPr lang="es-ES_tradnl" b="1" dirty="0">
                <a:solidFill>
                  <a:schemeClr val="bg1"/>
                </a:solidFill>
              </a:rPr>
              <a:t>[</a:t>
            </a:r>
            <a:r>
              <a:rPr lang="es-ES_tradnl" b="1" dirty="0" err="1">
                <a:solidFill>
                  <a:schemeClr val="bg1"/>
                </a:solidFill>
              </a:rPr>
              <a:t>tik</a:t>
            </a:r>
            <a:r>
              <a:rPr lang="es-ES_tradnl" b="1" dirty="0">
                <a:solidFill>
                  <a:schemeClr val="bg1"/>
                </a:solidFill>
              </a:rPr>
              <a:t>, en maya] puedan conversar entre si y establecer relaciones antes no diferenciadas que nos ayuden a entender cómo resolver los problemas” (González, 2013, p. 41)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2011"/>
            <a:ext cx="10515600" cy="63153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Atlas.ti</a:t>
            </a:r>
            <a:r>
              <a:rPr lang="en-US" i="1" dirty="0" smtClean="0"/>
              <a:t>. </a:t>
            </a:r>
            <a:r>
              <a:rPr lang="en-US" i="1" dirty="0" err="1" smtClean="0"/>
              <a:t>Versión</a:t>
            </a:r>
            <a:r>
              <a:rPr lang="en-US" i="1" dirty="0" smtClean="0"/>
              <a:t> 8</a:t>
            </a:r>
            <a:r>
              <a:rPr lang="en-US" dirty="0" smtClean="0"/>
              <a:t> [Software]. (2016). Berlin, Scientific Software Development. </a:t>
            </a:r>
            <a:endParaRPr lang="es-MX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err="1" smtClean="0"/>
              <a:t>Bazeley</a:t>
            </a:r>
            <a:r>
              <a:rPr lang="en-US" dirty="0" smtClean="0"/>
              <a:t>, P. &amp; Jackson, K. (2013). </a:t>
            </a:r>
            <a:r>
              <a:rPr lang="en-US" i="1" dirty="0" smtClean="0"/>
              <a:t>Qualitative data analysis with </a:t>
            </a:r>
            <a:r>
              <a:rPr lang="en-US" i="1" dirty="0" err="1" smtClean="0"/>
              <a:t>NVivo</a:t>
            </a:r>
            <a:r>
              <a:rPr lang="en-US" dirty="0" smtClean="0"/>
              <a:t>.  </a:t>
            </a:r>
            <a:r>
              <a:rPr lang="es-ES_tradnl" dirty="0" smtClean="0"/>
              <a:t>Los </a:t>
            </a:r>
            <a:r>
              <a:rPr lang="es-ES_tradnl" dirty="0" err="1" smtClean="0"/>
              <a:t>Angeles</a:t>
            </a:r>
            <a:r>
              <a:rPr lang="es-ES_tradnl" dirty="0" smtClean="0"/>
              <a:t>: SAGE. 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 </a:t>
            </a:r>
            <a:r>
              <a:rPr lang="es-ES_tradnl" dirty="0" err="1" smtClean="0"/>
              <a:t>Castells</a:t>
            </a:r>
            <a:r>
              <a:rPr lang="es-ES_tradnl" dirty="0" smtClean="0"/>
              <a:t>, M. (2005a). Globalización e identidad. </a:t>
            </a:r>
            <a:r>
              <a:rPr lang="es-ES_tradnl" i="1" dirty="0" err="1" smtClean="0"/>
              <a:t>Quaderns</a:t>
            </a:r>
            <a:r>
              <a:rPr lang="es-ES_tradnl" i="1" dirty="0" smtClean="0"/>
              <a:t> de la </a:t>
            </a:r>
            <a:r>
              <a:rPr lang="es-ES_tradnl" i="1" dirty="0" err="1" smtClean="0"/>
              <a:t>Mediterania</a:t>
            </a:r>
            <a:r>
              <a:rPr lang="es-ES_tradnl" i="1" dirty="0" smtClean="0"/>
              <a:t>,</a:t>
            </a:r>
            <a:r>
              <a:rPr lang="es-ES_tradnl" dirty="0" smtClean="0"/>
              <a:t> (5), 11-20.  </a:t>
            </a:r>
            <a:endParaRPr lang="es-MX" dirty="0" smtClean="0"/>
          </a:p>
          <a:p>
            <a:pPr marL="0" indent="0">
              <a:buNone/>
            </a:pPr>
            <a:r>
              <a:rPr lang="es-ES_tradnl" dirty="0" err="1" smtClean="0"/>
              <a:t>Castells</a:t>
            </a:r>
            <a:r>
              <a:rPr lang="es-ES_tradnl" dirty="0" smtClean="0"/>
              <a:t>, M. (2005b). </a:t>
            </a:r>
            <a:r>
              <a:rPr lang="es-ES_tradnl" i="1" dirty="0" smtClean="0"/>
              <a:t>La sociedad red</a:t>
            </a:r>
            <a:r>
              <a:rPr lang="es-ES_tradnl" dirty="0" smtClean="0"/>
              <a:t>, </a:t>
            </a:r>
            <a:r>
              <a:rPr lang="es-ES_tradnl" i="1" dirty="0" smtClean="0"/>
              <a:t>1</a:t>
            </a:r>
            <a:r>
              <a:rPr lang="es-ES_tradnl" dirty="0" smtClean="0"/>
              <a:t>; </a:t>
            </a:r>
            <a:r>
              <a:rPr lang="es-ES_tradnl" i="1" dirty="0" smtClean="0"/>
              <a:t>El poder de la identidad</a:t>
            </a:r>
            <a:r>
              <a:rPr lang="es-ES_tradnl" dirty="0" smtClean="0"/>
              <a:t>, </a:t>
            </a:r>
            <a:r>
              <a:rPr lang="es-ES_tradnl" i="1" dirty="0" smtClean="0"/>
              <a:t>2</a:t>
            </a:r>
            <a:r>
              <a:rPr lang="es-ES_tradnl" dirty="0" smtClean="0"/>
              <a:t>; </a:t>
            </a:r>
            <a:r>
              <a:rPr lang="es-ES_tradnl" i="1" dirty="0" smtClean="0"/>
              <a:t>Fin de Milenio</a:t>
            </a:r>
            <a:r>
              <a:rPr lang="es-ES_tradnl" dirty="0" smtClean="0"/>
              <a:t>, </a:t>
            </a:r>
            <a:r>
              <a:rPr lang="es-ES_tradnl" i="1" dirty="0" smtClean="0"/>
              <a:t>3</a:t>
            </a:r>
            <a:r>
              <a:rPr lang="es-ES_tradnl" dirty="0" smtClean="0"/>
              <a:t>. México: Siglo XXI. (La era de la Información. Economía, sociedad y cultura) </a:t>
            </a:r>
            <a:endParaRPr lang="es-MX" dirty="0" smtClean="0"/>
          </a:p>
          <a:p>
            <a:pPr marL="0" indent="0">
              <a:buNone/>
            </a:pPr>
            <a:r>
              <a:rPr lang="en-US" dirty="0" err="1" smtClean="0"/>
              <a:t>Connaway</a:t>
            </a:r>
            <a:r>
              <a:rPr lang="en-US" dirty="0" smtClean="0"/>
              <a:t>, L. S. &amp; Powell, R. R. (2010). </a:t>
            </a:r>
            <a:r>
              <a:rPr lang="en-US" i="1" dirty="0" smtClean="0"/>
              <a:t>Basic research methods for librarians</a:t>
            </a:r>
            <a:r>
              <a:rPr lang="en-US" dirty="0" smtClean="0"/>
              <a:t>. (5a. ed.). Santa Barbara: Libraries </a:t>
            </a:r>
            <a:r>
              <a:rPr lang="en-US" dirty="0" err="1" smtClean="0"/>
              <a:t>Ultd</a:t>
            </a:r>
            <a:r>
              <a:rPr lang="en-US" dirty="0" smtClean="0"/>
              <a:t>. </a:t>
            </a:r>
            <a:endParaRPr lang="es-MX" dirty="0" smtClean="0"/>
          </a:p>
          <a:p>
            <a:pPr marL="0" indent="0">
              <a:buNone/>
            </a:pPr>
            <a:r>
              <a:rPr lang="en-US" dirty="0" err="1" smtClean="0"/>
              <a:t>Connaway</a:t>
            </a:r>
            <a:r>
              <a:rPr lang="en-US" dirty="0" smtClean="0"/>
              <a:t>, L. S. &amp; Radford, M. L. (2016). </a:t>
            </a:r>
            <a:r>
              <a:rPr lang="en-US" i="1" dirty="0" smtClean="0"/>
              <a:t>Basic research methods in library and information science</a:t>
            </a:r>
            <a:r>
              <a:rPr lang="en-US" dirty="0" smtClean="0"/>
              <a:t>. </a:t>
            </a:r>
            <a:r>
              <a:rPr lang="es-ES_tradnl" dirty="0" smtClean="0"/>
              <a:t>(6a. ed.). Littleton: </a:t>
            </a:r>
            <a:r>
              <a:rPr lang="es-ES_tradnl" dirty="0" err="1" smtClean="0"/>
              <a:t>Libraries</a:t>
            </a:r>
            <a:r>
              <a:rPr lang="es-ES_tradnl" dirty="0" smtClean="0"/>
              <a:t> </a:t>
            </a:r>
            <a:r>
              <a:rPr lang="es-ES_tradnl" dirty="0" err="1" smtClean="0"/>
              <a:t>Ultd</a:t>
            </a:r>
            <a:r>
              <a:rPr lang="es-ES_tradnl" dirty="0" smtClean="0"/>
              <a:t>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 Covarrubias, K. Y. (2013). Hacer etnografía, una estrategia metodológica y práctica para construir sentido a la realidad social observada. En M. G. Chávez, K. Y. Covarrubias y A. B., Uribe. (</a:t>
            </a:r>
            <a:r>
              <a:rPr lang="es-ES_tradnl" dirty="0" err="1" smtClean="0"/>
              <a:t>coords</a:t>
            </a:r>
            <a:r>
              <a:rPr lang="es-ES_tradnl" dirty="0" smtClean="0"/>
              <a:t>.) (2013). </a:t>
            </a:r>
            <a:r>
              <a:rPr lang="es-ES_tradnl" i="1" dirty="0" smtClean="0"/>
              <a:t>Metodología de investigación en ciencias sociales: aplicaciones prácticas </a:t>
            </a:r>
            <a:r>
              <a:rPr lang="es-ES_tradnl" dirty="0" smtClean="0"/>
              <a:t>(pp. 169-213)</a:t>
            </a:r>
            <a:r>
              <a:rPr lang="es-ES_tradnl" i="1" dirty="0" smtClean="0"/>
              <a:t>. </a:t>
            </a:r>
            <a:r>
              <a:rPr lang="en-US" dirty="0" smtClean="0"/>
              <a:t>Colima: Universidad de Colima.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Evans, W. (1996). </a:t>
            </a:r>
            <a:r>
              <a:rPr lang="es-ES_tradnl" dirty="0" err="1" smtClean="0"/>
              <a:t>Computer-supported</a:t>
            </a:r>
            <a:r>
              <a:rPr lang="es-ES_tradnl" dirty="0" smtClean="0"/>
              <a:t> </a:t>
            </a:r>
            <a:r>
              <a:rPr lang="es-ES_tradnl" dirty="0" err="1" smtClean="0"/>
              <a:t>content</a:t>
            </a:r>
            <a:r>
              <a:rPr lang="es-ES_tradnl" dirty="0" smtClean="0"/>
              <a:t> </a:t>
            </a:r>
            <a:r>
              <a:rPr lang="es-ES_tradnl" dirty="0" err="1" smtClean="0"/>
              <a:t>analysis</a:t>
            </a:r>
            <a:r>
              <a:rPr lang="es-ES_tradnl" dirty="0" smtClean="0"/>
              <a:t>: </a:t>
            </a:r>
            <a:r>
              <a:rPr lang="es-ES_tradnl" dirty="0" err="1" smtClean="0"/>
              <a:t>trends</a:t>
            </a:r>
            <a:r>
              <a:rPr lang="es-ES_tradnl" dirty="0" smtClean="0"/>
              <a:t>, </a:t>
            </a:r>
            <a:r>
              <a:rPr lang="es-ES_tradnl" dirty="0" err="1" smtClean="0"/>
              <a:t>tools</a:t>
            </a:r>
            <a:r>
              <a:rPr lang="es-ES_tradnl" dirty="0" smtClean="0"/>
              <a:t>, and </a:t>
            </a:r>
            <a:r>
              <a:rPr lang="es-ES_tradnl" dirty="0" err="1" smtClean="0"/>
              <a:t>techniques</a:t>
            </a:r>
            <a:r>
              <a:rPr lang="es-ES_tradnl" dirty="0" smtClean="0"/>
              <a:t>. </a:t>
            </a:r>
            <a:r>
              <a:rPr lang="es-ES_tradnl" i="1" dirty="0" smtClean="0"/>
              <a:t>Social </a:t>
            </a:r>
            <a:r>
              <a:rPr lang="es-ES_tradnl" i="1" dirty="0" err="1" smtClean="0"/>
              <a:t>science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computer</a:t>
            </a:r>
            <a:r>
              <a:rPr lang="es-ES_tradnl" i="1" dirty="0" smtClean="0"/>
              <a:t> </a:t>
            </a:r>
            <a:r>
              <a:rPr lang="es-ES_tradnl" i="1" dirty="0" err="1" smtClean="0"/>
              <a:t>review</a:t>
            </a:r>
            <a:r>
              <a:rPr lang="es-ES_tradnl" dirty="0" smtClean="0"/>
              <a:t>, </a:t>
            </a:r>
            <a:r>
              <a:rPr lang="es-ES_tradnl" i="1" dirty="0" smtClean="0"/>
              <a:t>14</a:t>
            </a:r>
            <a:r>
              <a:rPr lang="es-ES_tradnl" dirty="0" smtClean="0"/>
              <a:t>, 269-279.</a:t>
            </a:r>
            <a:endParaRPr lang="es-MX" dirty="0" smtClean="0"/>
          </a:p>
          <a:p>
            <a:pPr marL="0" indent="0">
              <a:buNone/>
            </a:pPr>
            <a:r>
              <a:rPr lang="es-ES_tradnl" dirty="0"/>
              <a:t>Feria Basurto, Lourdes. (2014). </a:t>
            </a:r>
            <a:r>
              <a:rPr lang="es-ES_tradnl" i="1" dirty="0"/>
              <a:t>Entrevista a Román Herrera</a:t>
            </a:r>
            <a:r>
              <a:rPr lang="es-ES_tradnl" dirty="0"/>
              <a:t> </a:t>
            </a:r>
            <a:r>
              <a:rPr lang="es-ES_tradnl" i="1" dirty="0"/>
              <a:t>Morales: director 1998-2012 del proyecto SIABUC</a:t>
            </a:r>
            <a:r>
              <a:rPr lang="es-ES_tradnl" dirty="0"/>
              <a:t>. </a:t>
            </a:r>
            <a:r>
              <a:rPr lang="es-ES_tradnl" i="1" dirty="0"/>
              <a:t> </a:t>
            </a:r>
            <a:r>
              <a:rPr lang="es-ES_tradnl" dirty="0"/>
              <a:t>[audio] Documento de trabajo del archivo personal de la autora. </a:t>
            </a:r>
            <a:endParaRPr lang="es-MX" dirty="0"/>
          </a:p>
          <a:p>
            <a:pPr marL="0" indent="0">
              <a:buNone/>
            </a:pPr>
            <a:r>
              <a:rPr lang="es-ES_tradnl" dirty="0" smtClean="0"/>
              <a:t>Feria Basurto, L. (2015). </a:t>
            </a:r>
            <a:r>
              <a:rPr lang="es-ES_tradnl" i="1" dirty="0" smtClean="0"/>
              <a:t>Los proyectos de investigación aplicada sobre tecnologías de información y la gestión de conocimiento en el ámbito de las bibliotecas universitarias: proyección del Modelo Colima</a:t>
            </a:r>
            <a:r>
              <a:rPr lang="es-ES_tradnl" dirty="0" smtClean="0"/>
              <a:t>. [Tesis doctoral. Universidad Complutense de Madrid].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 Galindo Cáceres, J. (2013). Metodología de la ingeniería en comunicación social: apuntes generales sobre su programa metodológico: el diagnóstico, el diseño de la intervención social y la aplicación técnica de la intervención. En M. G. Chávez, K. Y. Covarrubias &amp; A. B. Uribe. (</a:t>
            </a:r>
            <a:r>
              <a:rPr lang="es-ES_tradnl" dirty="0" err="1" smtClean="0"/>
              <a:t>coords</a:t>
            </a:r>
            <a:r>
              <a:rPr lang="es-ES_tradnl" dirty="0" smtClean="0"/>
              <a:t>.) (2013). </a:t>
            </a:r>
            <a:r>
              <a:rPr lang="es-ES_tradnl" i="1" dirty="0" smtClean="0"/>
              <a:t>Metodología de investigación en ciencias sociales: aplicaciones prácticas</a:t>
            </a:r>
            <a:r>
              <a:rPr lang="es-ES_tradnl" dirty="0" smtClean="0"/>
              <a:t> (pp. 45-79). </a:t>
            </a:r>
            <a:r>
              <a:rPr lang="en-US" dirty="0" smtClean="0"/>
              <a:t>Colima: Universidad de Colima. </a:t>
            </a:r>
            <a:endParaRPr lang="es-MX" dirty="0" smtClean="0"/>
          </a:p>
          <a:p>
            <a:pPr marL="0" indent="0">
              <a:buNone/>
            </a:pPr>
            <a:r>
              <a:rPr lang="en-US" dirty="0" smtClean="0"/>
              <a:t>Graham, Paul J. (2013). </a:t>
            </a:r>
            <a:r>
              <a:rPr lang="en-US" i="1" dirty="0" smtClean="0"/>
              <a:t>A brief introduction to coding qualitative data with </a:t>
            </a:r>
            <a:r>
              <a:rPr lang="en-US" i="1" dirty="0" err="1" smtClean="0"/>
              <a:t>NVivo</a:t>
            </a:r>
            <a:r>
              <a:rPr lang="en-US" dirty="0" smtClean="0"/>
              <a:t>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Recuperado de: </a:t>
            </a:r>
            <a:r>
              <a:rPr lang="es-ES_tradnl" u="sng" dirty="0" smtClean="0">
                <a:hlinkClick r:id="rId2"/>
              </a:rPr>
              <a:t>http://www.academia.edu/5018301/NVivo_10_A_Brief_Introduction_to_Coding_Qualitative_Data_with_NVivo</a:t>
            </a:r>
            <a:endParaRPr lang="es-MX" dirty="0" smtClean="0"/>
          </a:p>
          <a:p>
            <a:pPr marL="0" indent="0">
              <a:buNone/>
            </a:pPr>
            <a:r>
              <a:rPr lang="en-US" dirty="0" err="1" smtClean="0"/>
              <a:t>Gren</a:t>
            </a:r>
            <a:r>
              <a:rPr lang="en-US" dirty="0" smtClean="0"/>
              <a:t>, R. A. (2011). Data analysis software and matrices. En R. A. </a:t>
            </a:r>
            <a:r>
              <a:rPr lang="en-US" dirty="0" err="1" smtClean="0"/>
              <a:t>Gren</a:t>
            </a:r>
            <a:r>
              <a:rPr lang="en-US" dirty="0" smtClean="0"/>
              <a:t>. (2011). </a:t>
            </a:r>
            <a:r>
              <a:rPr lang="en-US" i="1" dirty="0" smtClean="0"/>
              <a:t>Case study research: a program evaluation guide for librarians </a:t>
            </a:r>
            <a:r>
              <a:rPr lang="en-US" dirty="0" smtClean="0"/>
              <a:t> (pp. 95-100). </a:t>
            </a:r>
            <a:r>
              <a:rPr lang="es-ES_tradnl" dirty="0" smtClean="0"/>
              <a:t>Santa </a:t>
            </a:r>
            <a:r>
              <a:rPr lang="es-ES_tradnl" dirty="0" err="1" smtClean="0"/>
              <a:t>Barbara</a:t>
            </a:r>
            <a:r>
              <a:rPr lang="es-ES_tradnl" dirty="0" smtClean="0"/>
              <a:t>: </a:t>
            </a:r>
            <a:r>
              <a:rPr lang="es-ES_tradnl" dirty="0" err="1" smtClean="0"/>
              <a:t>Libraries</a:t>
            </a:r>
            <a:r>
              <a:rPr lang="es-ES_tradnl" dirty="0" smtClean="0"/>
              <a:t> </a:t>
            </a:r>
            <a:r>
              <a:rPr lang="es-ES_tradnl" dirty="0" err="1" smtClean="0"/>
              <a:t>Ultd</a:t>
            </a:r>
            <a:r>
              <a:rPr lang="es-ES_tradnl" dirty="0" smtClean="0"/>
              <a:t>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González Sánchez, J.A. (2013). El desarrollo de </a:t>
            </a:r>
            <a:r>
              <a:rPr lang="es-ES_tradnl" dirty="0" err="1" smtClean="0"/>
              <a:t>cibercultura</a:t>
            </a:r>
            <a:r>
              <a:rPr lang="es-ES_tradnl" dirty="0" smtClean="0"/>
              <a:t> en proyectos de conocimiento: hacia una comunidad emergente de investigación. En M. G. Chávez, K. Y. Covarrubias &amp; A. B. Uribe. (</a:t>
            </a:r>
            <a:r>
              <a:rPr lang="es-ES_tradnl" dirty="0" err="1" smtClean="0"/>
              <a:t>coords</a:t>
            </a:r>
            <a:r>
              <a:rPr lang="es-ES_tradnl" dirty="0" smtClean="0"/>
              <a:t>.) (2013). </a:t>
            </a:r>
            <a:r>
              <a:rPr lang="es-ES_tradnl" i="1" dirty="0" smtClean="0"/>
              <a:t>Metodología de investigación en ciencias sociales: aplicaciones prácticas</a:t>
            </a:r>
            <a:r>
              <a:rPr lang="es-ES_tradnl" dirty="0" smtClean="0"/>
              <a:t> (pp.17-44). Colima: Universidad de Colima. 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Márquez Chang, M. T. (2002). </a:t>
            </a:r>
            <a:r>
              <a:rPr lang="es-ES_tradnl" i="1" dirty="0" smtClean="0"/>
              <a:t>Estilo tecnológico: los ingenieros rancheros de Colima y su tecnología hecha y hablada</a:t>
            </a:r>
            <a:r>
              <a:rPr lang="es-ES_tradnl" dirty="0" smtClean="0"/>
              <a:t>. [Tesis doctoral. Universidad Autónoma Metropolitana].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Márquez Chang, M. T. (2003). </a:t>
            </a:r>
            <a:r>
              <a:rPr lang="es-ES_tradnl" i="1" dirty="0" smtClean="0"/>
              <a:t>El efecto Colima: ciudadanos, gobierno y tecnología</a:t>
            </a:r>
            <a:r>
              <a:rPr lang="es-ES_tradnl" dirty="0" smtClean="0"/>
              <a:t>. Colima: Gobierno del Estado. 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Márquez Chang, M. T. (2007). </a:t>
            </a:r>
            <a:r>
              <a:rPr lang="es-ES_tradnl" i="1" dirty="0" smtClean="0"/>
              <a:t>Ingenieros-rancheros: elección cultural y estilo tecnológico</a:t>
            </a:r>
            <a:r>
              <a:rPr lang="es-ES_tradnl" dirty="0" smtClean="0"/>
              <a:t>. México: Universidad Iberoamericana. (Colección Antropológica) 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Marshall, C. &amp; </a:t>
            </a:r>
            <a:r>
              <a:rPr lang="es-ES_tradnl" dirty="0" err="1" smtClean="0"/>
              <a:t>Rossman</a:t>
            </a:r>
            <a:r>
              <a:rPr lang="es-ES_tradnl" dirty="0" smtClean="0"/>
              <a:t>, G. B. (2016). </a:t>
            </a:r>
            <a:r>
              <a:rPr lang="en-US" i="1" dirty="0" smtClean="0"/>
              <a:t>Designing qualitative research</a:t>
            </a:r>
            <a:r>
              <a:rPr lang="en-US" dirty="0" smtClean="0"/>
              <a:t>. (6th ed.). </a:t>
            </a:r>
            <a:r>
              <a:rPr lang="es-ES_tradnl" dirty="0" err="1" smtClean="0"/>
              <a:t>Thousand</a:t>
            </a:r>
            <a:r>
              <a:rPr lang="es-ES_tradnl" dirty="0" smtClean="0"/>
              <a:t> </a:t>
            </a:r>
            <a:r>
              <a:rPr lang="es-ES_tradnl" dirty="0" err="1" smtClean="0"/>
              <a:t>Oaks</a:t>
            </a:r>
            <a:r>
              <a:rPr lang="es-ES_tradnl" dirty="0" smtClean="0"/>
              <a:t>, CA, </a:t>
            </a:r>
            <a:r>
              <a:rPr lang="es-ES_tradnl" dirty="0" err="1" smtClean="0"/>
              <a:t>Sage</a:t>
            </a:r>
            <a:r>
              <a:rPr lang="es-ES_tradnl" dirty="0" smtClean="0"/>
              <a:t>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Mayorga Coy, A., S.E. Pulido &amp; J. Rodríguez. (2014). </a:t>
            </a:r>
            <a:r>
              <a:rPr lang="es-ES_tradnl" i="1" dirty="0" smtClean="0"/>
              <a:t>Comparación técnica entre </a:t>
            </a:r>
            <a:r>
              <a:rPr lang="es-ES_tradnl" i="1" dirty="0" err="1" smtClean="0"/>
              <a:t>Atlas.ti</a:t>
            </a:r>
            <a:r>
              <a:rPr lang="es-ES_tradnl" i="1" dirty="0" smtClean="0"/>
              <a:t> 7 y N-Vivo 10: software para el análisis de datos cualitativos</a:t>
            </a:r>
            <a:r>
              <a:rPr lang="es-ES_tradnl" dirty="0" smtClean="0"/>
              <a:t>. Recuperado de: </a:t>
            </a:r>
            <a:r>
              <a:rPr lang="es-ES_tradnl" dirty="0" smtClean="0">
                <a:hlinkClick r:id="rId3"/>
              </a:rPr>
              <a:t>http://www.fce.unal.edu.co/uifce/proyectos-de-estudio/pdf/Comparacion%20tecnica%20entre%20Atlas.%20Ti%207%20y%20N-Vivo%2010%20Software%20para%20el%20Analisis%20de%20Datos%20Cualitativos</a:t>
            </a:r>
            <a:r>
              <a:rPr lang="es-ES_tradnl" dirty="0" smtClean="0"/>
              <a:t>.</a:t>
            </a:r>
            <a:endParaRPr lang="es-MX" dirty="0" smtClean="0"/>
          </a:p>
          <a:p>
            <a:pPr marL="0" indent="0">
              <a:buNone/>
            </a:pPr>
            <a:r>
              <a:rPr lang="en-US" i="1" dirty="0" err="1" smtClean="0"/>
              <a:t>NVivo</a:t>
            </a:r>
            <a:r>
              <a:rPr lang="en-US" i="1" dirty="0" smtClean="0"/>
              <a:t> qualitative data analysis software</a:t>
            </a:r>
            <a:r>
              <a:rPr lang="en-US" dirty="0" smtClean="0"/>
              <a:t>. </a:t>
            </a:r>
            <a:r>
              <a:rPr lang="es-ES_tradnl" i="1" dirty="0" smtClean="0"/>
              <a:t>Versión 10</a:t>
            </a:r>
            <a:r>
              <a:rPr lang="es-ES_tradnl" dirty="0" smtClean="0"/>
              <a:t> [Software]. (2012). Victoria: QSR International.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Pérez, R. B. (2012). </a:t>
            </a:r>
            <a:r>
              <a:rPr lang="es-ES_tradnl" i="1" dirty="0" smtClean="0"/>
              <a:t>Cosmovisión de la alfabetización tecnológica en el marco de la e-ciudadanía y de la Sociedad del Conocimiento</a:t>
            </a:r>
            <a:r>
              <a:rPr lang="es-ES_tradnl" dirty="0" smtClean="0"/>
              <a:t>. Universidad Nacional Abierta de Venezuela.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Richards, L. (2005). </a:t>
            </a:r>
            <a:r>
              <a:rPr lang="es-ES_tradnl" dirty="0" err="1" smtClean="0"/>
              <a:t>Handling</a:t>
            </a:r>
            <a:r>
              <a:rPr lang="es-ES_tradnl" dirty="0" smtClean="0"/>
              <a:t> </a:t>
            </a:r>
            <a:r>
              <a:rPr lang="es-ES_tradnl" dirty="0" err="1" smtClean="0"/>
              <a:t>qualitative</a:t>
            </a:r>
            <a:r>
              <a:rPr lang="es-ES_tradnl" dirty="0" smtClean="0"/>
              <a:t> data: a </a:t>
            </a:r>
            <a:r>
              <a:rPr lang="es-ES_tradnl" dirty="0" err="1" smtClean="0"/>
              <a:t>practical</a:t>
            </a:r>
            <a:r>
              <a:rPr lang="es-ES_tradnl" dirty="0" smtClean="0"/>
              <a:t> guide. London: </a:t>
            </a:r>
            <a:r>
              <a:rPr lang="es-ES_tradnl" dirty="0" err="1" smtClean="0"/>
              <a:t>Sage</a:t>
            </a:r>
            <a:r>
              <a:rPr lang="es-ES_tradnl" dirty="0" smtClean="0"/>
              <a:t>. En L. S. </a:t>
            </a:r>
            <a:r>
              <a:rPr lang="es-ES_tradnl" dirty="0" err="1" smtClean="0"/>
              <a:t>Connaway</a:t>
            </a:r>
            <a:r>
              <a:rPr lang="es-ES_tradnl" dirty="0" smtClean="0"/>
              <a:t> &amp; M. L. </a:t>
            </a:r>
            <a:r>
              <a:rPr lang="es-ES_tradnl" dirty="0" err="1" smtClean="0"/>
              <a:t>Radford</a:t>
            </a:r>
            <a:r>
              <a:rPr lang="es-ES_tradnl" dirty="0" smtClean="0"/>
              <a:t>. </a:t>
            </a:r>
            <a:r>
              <a:rPr lang="en-US" dirty="0" smtClean="0"/>
              <a:t>(2016). </a:t>
            </a:r>
            <a:r>
              <a:rPr lang="en-US" i="1" dirty="0" smtClean="0"/>
              <a:t>Basic research methods in library and information science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(6a. ed.). </a:t>
            </a:r>
            <a:r>
              <a:rPr lang="es-ES_tradnl" dirty="0" smtClean="0"/>
              <a:t>(p. 7). Littleton: </a:t>
            </a:r>
            <a:r>
              <a:rPr lang="es-ES_tradnl" dirty="0" err="1" smtClean="0"/>
              <a:t>Libraries</a:t>
            </a:r>
            <a:r>
              <a:rPr lang="es-ES_tradnl" dirty="0" smtClean="0"/>
              <a:t> </a:t>
            </a:r>
            <a:r>
              <a:rPr lang="es-ES_tradnl" dirty="0" err="1" smtClean="0"/>
              <a:t>Ultd</a:t>
            </a:r>
            <a:r>
              <a:rPr lang="es-ES_tradnl" dirty="0" smtClean="0"/>
              <a:t>. 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Rodríguez Reyes, V. y Feria Basurto, L. (1987). </a:t>
            </a:r>
            <a:r>
              <a:rPr lang="es-ES_tradnl" i="1" dirty="0" smtClean="0"/>
              <a:t>Automatización de las funciones bibliotecarias a través de SIABUC</a:t>
            </a:r>
            <a:r>
              <a:rPr lang="es-ES_tradnl" dirty="0" smtClean="0"/>
              <a:t>. México: [s.n.] </a:t>
            </a:r>
            <a:endParaRPr lang="es-MX" dirty="0" smtClean="0"/>
          </a:p>
          <a:p>
            <a:pPr marL="0" indent="0">
              <a:buNone/>
            </a:pPr>
            <a:r>
              <a:rPr lang="es-ES_tradnl" dirty="0" smtClean="0"/>
              <a:t>San Martín, D. (2014). Teoría fundamentada y </a:t>
            </a:r>
            <a:r>
              <a:rPr lang="es-ES_tradnl" dirty="0" err="1" smtClean="0"/>
              <a:t>Atlas.ti</a:t>
            </a:r>
            <a:r>
              <a:rPr lang="es-ES_tradnl" dirty="0" smtClean="0"/>
              <a:t>: recursos metodológicos para la investigación educativa. </a:t>
            </a:r>
            <a:r>
              <a:rPr lang="es-ES_tradnl" i="1" dirty="0" smtClean="0"/>
              <a:t>Revista electrónica de investigación educativa</a:t>
            </a:r>
            <a:r>
              <a:rPr lang="es-ES_tradnl" dirty="0" smtClean="0"/>
              <a:t>, </a:t>
            </a:r>
            <a:r>
              <a:rPr lang="es-ES_tradnl" i="1" dirty="0" smtClean="0"/>
              <a:t>16</a:t>
            </a:r>
            <a:r>
              <a:rPr lang="es-ES_tradnl" dirty="0" smtClean="0"/>
              <a:t>(1), 104-122.</a:t>
            </a:r>
            <a:endParaRPr lang="es-MX" dirty="0" smtClean="0"/>
          </a:p>
          <a:p>
            <a:pPr marL="0" indent="0">
              <a:buNone/>
            </a:pPr>
            <a:r>
              <a:rPr lang="es-ES_tradnl" dirty="0" err="1" smtClean="0"/>
              <a:t>Swisher</a:t>
            </a:r>
            <a:r>
              <a:rPr lang="es-ES_tradnl" dirty="0" smtClean="0"/>
              <a:t>, R. (1986) </a:t>
            </a:r>
            <a:r>
              <a:rPr lang="es-ES_tradnl" dirty="0" err="1" smtClean="0"/>
              <a:t>Focus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research</a:t>
            </a:r>
            <a:r>
              <a:rPr lang="es-ES_tradnl" dirty="0" smtClean="0"/>
              <a:t>. </a:t>
            </a:r>
            <a:r>
              <a:rPr lang="en-US" dirty="0" smtClean="0"/>
              <a:t>En L. S. </a:t>
            </a:r>
            <a:r>
              <a:rPr lang="en-US" dirty="0" err="1" smtClean="0"/>
              <a:t>Connaway</a:t>
            </a:r>
            <a:r>
              <a:rPr lang="en-US" dirty="0" smtClean="0"/>
              <a:t> y R. R. Powell. (2010). </a:t>
            </a:r>
            <a:r>
              <a:rPr lang="en-US" i="1" dirty="0" smtClean="0"/>
              <a:t>Basic research methods for librarians.</a:t>
            </a:r>
            <a:r>
              <a:rPr lang="en-US" dirty="0" smtClean="0"/>
              <a:t> (5th ed.). (p. 7). Santa Barbara, CA: Libraries Unlimited. </a:t>
            </a:r>
            <a:endParaRPr lang="es-MX" dirty="0" smtClean="0"/>
          </a:p>
          <a:p>
            <a:pPr marL="0" indent="0">
              <a:buNone/>
            </a:pPr>
            <a:r>
              <a:rPr lang="en-US" dirty="0" err="1" smtClean="0"/>
              <a:t>Swygart</a:t>
            </a:r>
            <a:r>
              <a:rPr lang="en-US" dirty="0" smtClean="0"/>
              <a:t> </a:t>
            </a:r>
            <a:r>
              <a:rPr lang="en-US" dirty="0" err="1" smtClean="0"/>
              <a:t>Hobaugh</a:t>
            </a:r>
            <a:r>
              <a:rPr lang="en-US" dirty="0" smtClean="0"/>
              <a:t>, M. (6 de </a:t>
            </a:r>
            <a:r>
              <a:rPr lang="en-US" dirty="0" err="1" smtClean="0"/>
              <a:t>abril</a:t>
            </a:r>
            <a:r>
              <a:rPr lang="en-US" dirty="0" smtClean="0"/>
              <a:t> de 2015). </a:t>
            </a:r>
            <a:r>
              <a:rPr lang="en-US" i="1" dirty="0" smtClean="0"/>
              <a:t>Librarians and </a:t>
            </a:r>
            <a:r>
              <a:rPr lang="en-US" i="1" dirty="0" err="1" smtClean="0"/>
              <a:t>NVivo</a:t>
            </a:r>
            <a:r>
              <a:rPr lang="en-US" i="1" dirty="0" smtClean="0"/>
              <a:t>: supporting your campus researchers and ending in your own research too</a:t>
            </a:r>
            <a:r>
              <a:rPr lang="en-US" dirty="0" smtClean="0"/>
              <a:t> [</a:t>
            </a:r>
            <a:r>
              <a:rPr lang="en-US" dirty="0" err="1" smtClean="0"/>
              <a:t>NVivo</a:t>
            </a:r>
            <a:r>
              <a:rPr lang="en-US" dirty="0" smtClean="0"/>
              <a:t> brownbag webinar] Retrieved from: https://youtu.be/0Q_35dnKWxw</a:t>
            </a:r>
            <a:endParaRPr lang="es-MX" dirty="0" smtClean="0"/>
          </a:p>
          <a:p>
            <a:pPr marL="0" indent="0">
              <a:buNone/>
            </a:pPr>
            <a:r>
              <a:rPr lang="en-US" dirty="0" err="1" smtClean="0"/>
              <a:t>Swygart</a:t>
            </a:r>
            <a:r>
              <a:rPr lang="en-US" dirty="0" smtClean="0"/>
              <a:t> </a:t>
            </a:r>
            <a:r>
              <a:rPr lang="en-US" dirty="0" err="1" smtClean="0"/>
              <a:t>Hobaugh</a:t>
            </a:r>
            <a:r>
              <a:rPr lang="en-US" dirty="0" smtClean="0"/>
              <a:t>, M. (2016). Qualitative research and data support: The Jan Brady of social sciences data services? En L. </a:t>
            </a:r>
            <a:r>
              <a:rPr lang="en-US" dirty="0" err="1" smtClean="0"/>
              <a:t>Kellam</a:t>
            </a:r>
            <a:r>
              <a:rPr lang="en-US" dirty="0" smtClean="0"/>
              <a:t>, &amp; K. Thompson, (eds.). (2016). </a:t>
            </a:r>
            <a:r>
              <a:rPr lang="en-US" i="1" dirty="0" err="1" smtClean="0"/>
              <a:t>Databrarianship</a:t>
            </a:r>
            <a:r>
              <a:rPr lang="en-US" i="1" dirty="0" smtClean="0"/>
              <a:t>: The Academic Data Librarian in Theory and Practice</a:t>
            </a:r>
            <a:r>
              <a:rPr lang="en-US" dirty="0" smtClean="0"/>
              <a:t> (pp. 153-178). Chicago: Association of College and Research Libraries (ACRL).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762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7503" y="11500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400" b="1" dirty="0" smtClean="0"/>
              <a:t>Software para el análisis de datos cualitativos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7503" y="3828533"/>
            <a:ext cx="9144000" cy="1655762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Lourdes Feria</a:t>
            </a:r>
          </a:p>
          <a:p>
            <a:r>
              <a:rPr lang="es-MX" dirty="0" smtClean="0"/>
              <a:t>Junio, 2017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87217"/>
            <a:ext cx="1820038" cy="11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14889"/>
            <a:ext cx="9144000" cy="725006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>Contenido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87217"/>
            <a:ext cx="1820038" cy="1123198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type="subTitle" idx="1"/>
          </p:nvPr>
        </p:nvSpPr>
        <p:spPr>
          <a:xfrm>
            <a:off x="4295103" y="2360120"/>
            <a:ext cx="6372897" cy="243046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Un encuentro con la investigación cualitativa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Herramientas digitales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Reflexiones finales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4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6420" y="733517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900" b="1" dirty="0" smtClean="0"/>
              <a:t>1.</a:t>
            </a:r>
            <a:r>
              <a:rPr lang="es-MX" b="1" dirty="0" smtClean="0"/>
              <a:t> Introducción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87217"/>
            <a:ext cx="1820038" cy="11231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-279" r="10663"/>
          <a:stretch/>
        </p:blipFill>
        <p:spPr>
          <a:xfrm>
            <a:off x="3250534" y="1794572"/>
            <a:ext cx="8021256" cy="42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30488" y="894517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400" b="1" dirty="0" smtClean="0"/>
              <a:t>2.Un encuentro con la investigación cualitativa</a:t>
            </a: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87217"/>
            <a:ext cx="1820038" cy="11231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21816" r="6215" b="25096"/>
          <a:stretch/>
        </p:blipFill>
        <p:spPr>
          <a:xfrm rot="-1020000">
            <a:off x="5038199" y="1987543"/>
            <a:ext cx="6097267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2353" y="588488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900" b="1" dirty="0" smtClean="0"/>
              <a:t>a. ¿Qué hicieron bien?</a:t>
            </a:r>
            <a:endParaRPr lang="es-MX" sz="49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12" y="1579775"/>
            <a:ext cx="7827416" cy="45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2353" y="588488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dirty="0" smtClean="0"/>
              <a:t>b. Identificando patrones de comportamiento sociocultural</a:t>
            </a:r>
            <a:endParaRPr lang="es-MX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2" name="Picture 1" descr="monoline_icons_1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0"/>
            <a:ext cx="6502400" cy="6502400"/>
          </a:xfrm>
          <a:prstGeom prst="rect">
            <a:avLst/>
          </a:prstGeom>
        </p:spPr>
      </p:pic>
      <p:pic>
        <p:nvPicPr>
          <p:cNvPr id="13" name="Picture 1" descr="monoline_icons_1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47" y="273531"/>
            <a:ext cx="6502400" cy="6502400"/>
          </a:xfrm>
          <a:prstGeom prst="rect">
            <a:avLst/>
          </a:prstGeom>
        </p:spPr>
      </p:pic>
      <p:pic>
        <p:nvPicPr>
          <p:cNvPr id="14" name="Picture 1" descr="monoline_icons_1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40" y="3363749"/>
            <a:ext cx="4532487" cy="3494251"/>
          </a:xfrm>
          <a:prstGeom prst="rect">
            <a:avLst/>
          </a:prstGeom>
        </p:spPr>
      </p:pic>
      <p:pic>
        <p:nvPicPr>
          <p:cNvPr id="15" name="Picture 1" descr="monoline_icons_1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16" y="2316489"/>
            <a:ext cx="42358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88" y="0"/>
            <a:ext cx="12377689" cy="6858000"/>
          </a:xfrm>
          <a:prstGeom prst="rect">
            <a:avLst/>
          </a:prstGeom>
        </p:spPr>
      </p:pic>
      <p:pic>
        <p:nvPicPr>
          <p:cNvPr id="4" name="Content Placeholder 3" descr="DSC0196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40" y="1398953"/>
            <a:ext cx="475297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ub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56" y="1406059"/>
            <a:ext cx="3810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sant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01" y="3152588"/>
            <a:ext cx="4000232" cy="30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4" y="1419731"/>
            <a:ext cx="2722563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DSCN00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9" y="3620921"/>
            <a:ext cx="3398538" cy="25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47" y="3604587"/>
            <a:ext cx="3395508" cy="25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2353" y="588488"/>
            <a:ext cx="7693446" cy="80119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900" b="1" dirty="0" smtClean="0"/>
              <a:t>c. Tutoras cualitativas</a:t>
            </a:r>
            <a:endParaRPr lang="es-MX" sz="49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6889"/>
            <a:ext cx="1820038" cy="1123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1134116"/>
            <a:ext cx="1820038" cy="1123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3340821"/>
            <a:ext cx="1820038" cy="1123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2233145"/>
            <a:ext cx="1820038" cy="112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4464019"/>
            <a:ext cx="1820038" cy="1123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7309" t="31322" r="16731" b="22603"/>
          <a:stretch/>
        </p:blipFill>
        <p:spPr>
          <a:xfrm>
            <a:off x="196770" y="5544629"/>
            <a:ext cx="1820038" cy="1123198"/>
          </a:xfrm>
          <a:prstGeom prst="rect">
            <a:avLst/>
          </a:prstGeom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000">
            <a:off x="4185077" y="2288349"/>
            <a:ext cx="5800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144</Words>
  <Application>Microsoft Office PowerPoint</Application>
  <PresentationFormat>Panorámica</PresentationFormat>
  <Paragraphs>58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     Software para el análisis de datos cualitativos</vt:lpstr>
      <vt:lpstr>    Contenido</vt:lpstr>
      <vt:lpstr>     1. Introducción</vt:lpstr>
      <vt:lpstr>     2.Un encuentro con la investigación cualitativa</vt:lpstr>
      <vt:lpstr>     a. ¿Qué hicieron bien?</vt:lpstr>
      <vt:lpstr>     b. Identificando patrones de comportamiento sociocultural</vt:lpstr>
      <vt:lpstr>Presentación de PowerPoint</vt:lpstr>
      <vt:lpstr>     c. Tutoras cualitativas</vt:lpstr>
      <vt:lpstr>Presentación de PowerPoint</vt:lpstr>
      <vt:lpstr>     a. Una nueva manera de comprender los sistemas de información: NVivo</vt:lpstr>
      <vt:lpstr>Presentación de PowerPoint</vt:lpstr>
      <vt:lpstr>     b. Análisis de vocabularios: nuevo experimento</vt:lpstr>
      <vt:lpstr>     c. Otras plataformas: explorando Atlas.ti</vt:lpstr>
      <vt:lpstr>     4. Reflexiones finales</vt:lpstr>
      <vt:lpstr>Reflexiones finales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1052947622</dc:creator>
  <cp:lastModifiedBy>1052947622</cp:lastModifiedBy>
  <cp:revision>23</cp:revision>
  <dcterms:created xsi:type="dcterms:W3CDTF">2017-06-19T01:51:34Z</dcterms:created>
  <dcterms:modified xsi:type="dcterms:W3CDTF">2017-06-23T12:34:59Z</dcterms:modified>
</cp:coreProperties>
</file>