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62" r:id="rId4"/>
    <p:sldId id="368" r:id="rId5"/>
    <p:sldId id="257" r:id="rId6"/>
    <p:sldId id="369" r:id="rId7"/>
    <p:sldId id="370" r:id="rId8"/>
    <p:sldId id="347" r:id="rId9"/>
    <p:sldId id="373" r:id="rId10"/>
    <p:sldId id="318" r:id="rId11"/>
    <p:sldId id="319" r:id="rId12"/>
    <p:sldId id="305" r:id="rId13"/>
    <p:sldId id="371" r:id="rId14"/>
    <p:sldId id="357" r:id="rId15"/>
    <p:sldId id="329" r:id="rId16"/>
    <p:sldId id="299" r:id="rId17"/>
    <p:sldId id="296" r:id="rId18"/>
    <p:sldId id="279" r:id="rId19"/>
    <p:sldId id="280" r:id="rId20"/>
    <p:sldId id="310" r:id="rId21"/>
    <p:sldId id="324" r:id="rId22"/>
    <p:sldId id="350" r:id="rId23"/>
    <p:sldId id="326" r:id="rId24"/>
    <p:sldId id="325" r:id="rId25"/>
    <p:sldId id="277" r:id="rId26"/>
    <p:sldId id="345" r:id="rId27"/>
    <p:sldId id="323" r:id="rId28"/>
    <p:sldId id="374" r:id="rId29"/>
    <p:sldId id="372" r:id="rId30"/>
    <p:sldId id="349" r:id="rId31"/>
    <p:sldId id="364" r:id="rId32"/>
    <p:sldId id="330" r:id="rId33"/>
    <p:sldId id="331" r:id="rId34"/>
    <p:sldId id="332" r:id="rId35"/>
    <p:sldId id="333" r:id="rId36"/>
    <p:sldId id="334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75" r:id="rId46"/>
    <p:sldId id="353" r:id="rId47"/>
    <p:sldId id="354" r:id="rId48"/>
    <p:sldId id="376" r:id="rId49"/>
    <p:sldId id="348" r:id="rId50"/>
    <p:sldId id="377" r:id="rId5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08" autoAdjust="0"/>
    <p:restoredTop sz="94129" autoAdjust="0"/>
  </p:normalViewPr>
  <p:slideViewPr>
    <p:cSldViewPr snapToGrid="0">
      <p:cViewPr varScale="1">
        <p:scale>
          <a:sx n="55" d="100"/>
          <a:sy n="55" d="100"/>
        </p:scale>
        <p:origin x="224" y="816"/>
      </p:cViewPr>
      <p:guideLst/>
    </p:cSldViewPr>
  </p:slideViewPr>
  <p:outlineViewPr>
    <p:cViewPr>
      <p:scale>
        <a:sx n="33" d="100"/>
        <a:sy n="33" d="100"/>
      </p:scale>
      <p:origin x="0" y="-17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2577063" d="250000000"/>
        <a:sy n="122577063" d="250000000"/>
      </p:scale>
      <p:origin x="0" y="-7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52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21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42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9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2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8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41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21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62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AF6A-E108-4199-A716-48786D141B11}" type="datetimeFigureOut">
              <a:rPr lang="es-MX" smtClean="0"/>
              <a:t>11/12/17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21A99-AE68-4AB9-9D0A-C6A22A8E06E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910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46998" y="228808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/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>
                <a:solidFill>
                  <a:schemeClr val="bg1"/>
                </a:solidFill>
              </a:rPr>
              <a:t/>
            </a:r>
            <a:br>
              <a:rPr lang="es-MX" b="1" dirty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Herramientas digitales para investigación cualitativa: 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el caso </a:t>
            </a:r>
            <a:r>
              <a:rPr lang="es-MX" b="1" smtClean="0">
                <a:solidFill>
                  <a:schemeClr val="bg1"/>
                </a:solidFill>
              </a:rPr>
              <a:t>de </a:t>
            </a:r>
            <a:r>
              <a:rPr lang="es-MX" b="1" smtClean="0">
                <a:solidFill>
                  <a:schemeClr val="bg1"/>
                </a:solidFill>
              </a:rPr>
              <a:t>NVIVO</a:t>
            </a:r>
            <a:r>
              <a:rPr lang="es-MX" b="1" dirty="0" smtClean="0">
                <a:solidFill>
                  <a:schemeClr val="bg1"/>
                </a:solidFill>
              </a:rPr>
              <a:t/>
            </a:r>
            <a:br>
              <a:rPr lang="es-MX" b="1" dirty="0" smtClean="0">
                <a:solidFill>
                  <a:schemeClr val="bg1"/>
                </a:solidFill>
              </a:rPr>
            </a:b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506813"/>
            <a:ext cx="9144000" cy="1655762"/>
          </a:xfrm>
        </p:spPr>
        <p:txBody>
          <a:bodyPr>
            <a:normAutofit/>
          </a:bodyPr>
          <a:lstStyle/>
          <a:p>
            <a:endParaRPr lang="es-MX" dirty="0"/>
          </a:p>
          <a:p>
            <a:r>
              <a:rPr lang="es-MX" dirty="0" smtClean="0"/>
              <a:t>Lourdes Feria </a:t>
            </a:r>
          </a:p>
          <a:p>
            <a:r>
              <a:rPr lang="es-MX" dirty="0" smtClean="0"/>
              <a:t>Dic. 2018</a:t>
            </a:r>
          </a:p>
        </p:txBody>
      </p:sp>
    </p:spTree>
    <p:extLst>
      <p:ext uri="{BB962C8B-B14F-4D97-AF65-F5344CB8AC3E}">
        <p14:creationId xmlns:p14="http://schemas.microsoft.com/office/powerpoint/2010/main" val="2921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64" y="518862"/>
            <a:ext cx="10515600" cy="1325563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Hay otras opciones </a:t>
            </a:r>
            <a:r>
              <a:rPr lang="es-MX" b="1" dirty="0" smtClean="0">
                <a:solidFill>
                  <a:schemeClr val="bg1"/>
                </a:solidFill>
              </a:rPr>
              <a:t>(incluso gratuitas)</a:t>
            </a:r>
            <a:r>
              <a:rPr lang="es-MX" b="1" dirty="0">
                <a:solidFill>
                  <a:schemeClr val="bg1"/>
                </a:solidFill>
              </a:rPr>
              <a:t/>
            </a:r>
            <a:br>
              <a:rPr lang="es-MX" b="1" dirty="0">
                <a:solidFill>
                  <a:schemeClr val="bg1"/>
                </a:solidFill>
              </a:rPr>
            </a:b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• ¿QUÉ ES EL PROYECTO DE REDES CAQDAS?      Ofrecemos apoyo práctico, formación e información en el uso de una serie de pr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54" y="1289407"/>
            <a:ext cx="8108816" cy="55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0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96837"/>
            <a:ext cx="10515600" cy="7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CAQDAS. Software para análisis de datos cualitativos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4248" y="2187764"/>
            <a:ext cx="10515600" cy="4351338"/>
          </a:xfrm>
        </p:spPr>
        <p:txBody>
          <a:bodyPr/>
          <a:lstStyle/>
          <a:p>
            <a:r>
              <a:rPr lang="es-MX" dirty="0" smtClean="0"/>
              <a:t>Aspectos negativos: </a:t>
            </a:r>
          </a:p>
          <a:p>
            <a:pPr lvl="1"/>
            <a:r>
              <a:rPr lang="es-MX" dirty="0"/>
              <a:t>R</a:t>
            </a:r>
            <a:r>
              <a:rPr lang="es-MX" dirty="0" smtClean="0"/>
              <a:t>iesgo de creer que la plataforma informática es el “método” cuando sólo es una herramienta</a:t>
            </a:r>
          </a:p>
          <a:p>
            <a:pPr lvl="1"/>
            <a:r>
              <a:rPr lang="es-MX" dirty="0" smtClean="0"/>
              <a:t>Tiempo y esfuerzo</a:t>
            </a:r>
          </a:p>
          <a:p>
            <a:pPr lvl="1"/>
            <a:r>
              <a:rPr lang="es-MX" dirty="0"/>
              <a:t>R</a:t>
            </a:r>
            <a:r>
              <a:rPr lang="es-MX" dirty="0" smtClean="0"/>
              <a:t>esistencia a cambiar las categorías una vez integradas.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7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CAQDAS. Software para análisis de datos cualitativos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6400" y="2269244"/>
            <a:ext cx="9305453" cy="4351338"/>
          </a:xfrm>
        </p:spPr>
        <p:txBody>
          <a:bodyPr/>
          <a:lstStyle/>
          <a:p>
            <a:r>
              <a:rPr lang="es-MX" dirty="0" smtClean="0"/>
              <a:t>Aspectos positivos:</a:t>
            </a:r>
          </a:p>
          <a:p>
            <a:pPr lvl="1"/>
            <a:r>
              <a:rPr lang="es-MX" dirty="0"/>
              <a:t>A</a:t>
            </a:r>
            <a:r>
              <a:rPr lang="es-MX" dirty="0" smtClean="0"/>
              <a:t>lmacenamiento integrado</a:t>
            </a:r>
          </a:p>
          <a:p>
            <a:pPr lvl="1"/>
            <a:r>
              <a:rPr lang="es-MX" dirty="0"/>
              <a:t>F</a:t>
            </a:r>
            <a:r>
              <a:rPr lang="es-MX" dirty="0" smtClean="0"/>
              <a:t>acilidad de acceso y de análisis de grandes cantidades de datos</a:t>
            </a:r>
          </a:p>
          <a:p>
            <a:pPr lvl="1"/>
            <a:r>
              <a:rPr lang="es-MX" dirty="0"/>
              <a:t>C</a:t>
            </a:r>
            <a:r>
              <a:rPr lang="es-MX" dirty="0" smtClean="0"/>
              <a:t>onsistencia, ayuda a la construcción de teoría</a:t>
            </a:r>
          </a:p>
          <a:p>
            <a:pPr marL="457200" lvl="1" indent="0">
              <a:buNone/>
            </a:pP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58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Dimensiones de los métodos 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cualitativos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Comprensión del contexto</a:t>
            </a:r>
          </a:p>
          <a:p>
            <a:pPr lvl="1"/>
            <a:r>
              <a:rPr lang="es-MX" dirty="0" smtClean="0"/>
              <a:t>Cómo influyen los factores económicos, políticos, sociales, culturales, medioambientales y organizacionales</a:t>
            </a:r>
          </a:p>
          <a:p>
            <a:pPr lvl="1"/>
            <a:endParaRPr lang="es-MX" dirty="0" smtClean="0"/>
          </a:p>
          <a:p>
            <a:r>
              <a:rPr lang="es-MX" dirty="0" smtClean="0"/>
              <a:t> </a:t>
            </a:r>
            <a:r>
              <a:rPr lang="es-MX" dirty="0"/>
              <a:t>Comprensión </a:t>
            </a:r>
            <a:r>
              <a:rPr lang="es-MX" dirty="0" smtClean="0"/>
              <a:t>de las personas</a:t>
            </a:r>
          </a:p>
          <a:p>
            <a:pPr lvl="1"/>
            <a:r>
              <a:rPr lang="es-MX" dirty="0" smtClean="0"/>
              <a:t>Cómo las personas otorgan sentido a sus experiencias</a:t>
            </a:r>
          </a:p>
          <a:p>
            <a:pPr lvl="1"/>
            <a:endParaRPr lang="es-MX" dirty="0" smtClean="0"/>
          </a:p>
          <a:p>
            <a:r>
              <a:rPr lang="es-MX" dirty="0"/>
              <a:t>Comprensión </a:t>
            </a:r>
            <a:r>
              <a:rPr lang="es-MX" dirty="0" smtClean="0"/>
              <a:t>de las interacciones</a:t>
            </a:r>
          </a:p>
          <a:p>
            <a:pPr lvl="1"/>
            <a:r>
              <a:rPr lang="es-MX" dirty="0" smtClean="0"/>
              <a:t>Cómo se relacionan los diferentes actores involucrados</a:t>
            </a:r>
          </a:p>
          <a:p>
            <a:pPr lvl="1"/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15" y="675640"/>
            <a:ext cx="2076450" cy="1524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15" y="2829560"/>
            <a:ext cx="2076450" cy="152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15" y="4652963"/>
            <a:ext cx="20764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Herramientas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35696" y="2100943"/>
            <a:ext cx="10515600" cy="4351338"/>
          </a:xfrm>
        </p:spPr>
        <p:txBody>
          <a:bodyPr/>
          <a:lstStyle/>
          <a:p>
            <a:r>
              <a:rPr lang="es-MX" dirty="0" smtClean="0"/>
              <a:t>Para organización de datos</a:t>
            </a:r>
          </a:p>
          <a:p>
            <a:r>
              <a:rPr lang="es-MX" dirty="0" smtClean="0"/>
              <a:t>Para análisis de datos</a:t>
            </a:r>
          </a:p>
          <a:p>
            <a:r>
              <a:rPr lang="es-MX" dirty="0" smtClean="0"/>
              <a:t>Para representación de datos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66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Trabajo previo y capacidad de análisis/síntesis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6" y="1431050"/>
            <a:ext cx="5943290" cy="4351338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87" y="1431050"/>
            <a:ext cx="4625632" cy="55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4" y="71437"/>
            <a:ext cx="4434685" cy="3508375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40" y="71437"/>
            <a:ext cx="4734560" cy="3991292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50" y="2506662"/>
            <a:ext cx="59432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1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120" y="205422"/>
            <a:ext cx="10515600" cy="1325563"/>
          </a:xfrm>
        </p:spPr>
        <p:txBody>
          <a:bodyPr/>
          <a:lstStyle/>
          <a:p>
            <a:r>
              <a:rPr lang="es-MX" dirty="0" smtClean="0"/>
              <a:t>Ser bibliotecario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2600" y="1337945"/>
            <a:ext cx="10515600" cy="4351338"/>
          </a:xfrm>
        </p:spPr>
        <p:txBody>
          <a:bodyPr/>
          <a:lstStyle/>
          <a:p>
            <a:r>
              <a:rPr lang="es-MX" dirty="0" smtClean="0">
                <a:solidFill>
                  <a:schemeClr val="bg1"/>
                </a:solidFill>
              </a:rPr>
              <a:t>Saber catalogar y clasificar (asignar categorías, clasificar datos y expedientes)</a:t>
            </a:r>
          </a:p>
          <a:p>
            <a:pPr lvl="1"/>
            <a:r>
              <a:rPr lang="es-MX" dirty="0" smtClean="0"/>
              <a:t>¿Cómo se van a llamar tus carpetas de información y cómo las vas a estructurar?</a:t>
            </a:r>
          </a:p>
          <a:p>
            <a:pPr lvl="1"/>
            <a:r>
              <a:rPr lang="es-MX" dirty="0" smtClean="0"/>
              <a:t>¿Cómo vas a nombrar a los nodos donde almacenarás </a:t>
            </a:r>
          </a:p>
          <a:p>
            <a:pPr marL="457200" lvl="1" indent="0">
              <a:buNone/>
            </a:pPr>
            <a:r>
              <a:rPr lang="es-MX" dirty="0"/>
              <a:t>	</a:t>
            </a:r>
            <a:r>
              <a:rPr lang="es-MX" dirty="0" smtClean="0"/>
              <a:t>tus datos?</a:t>
            </a:r>
          </a:p>
          <a:p>
            <a:pPr lvl="1"/>
            <a:r>
              <a:rPr lang="es-MX" dirty="0" smtClean="0"/>
              <a:t>¿Cuántas sub-carpetas y sub-nodos vas a crear?</a:t>
            </a:r>
          </a:p>
          <a:p>
            <a:pPr lvl="1"/>
            <a:r>
              <a:rPr lang="es-MX" dirty="0" smtClean="0"/>
              <a:t>¿Tienes un plan previo de clasificación? (para </a:t>
            </a:r>
          </a:p>
          <a:p>
            <a:pPr marL="457200" lvl="1" indent="0">
              <a:buNone/>
            </a:pPr>
            <a:r>
              <a:rPr lang="es-MX" dirty="0" smtClean="0"/>
              <a:t>	asegurar la consistencia)</a:t>
            </a:r>
          </a:p>
          <a:p>
            <a:pPr marL="457200" lvl="1" indent="0">
              <a:buNone/>
            </a:pPr>
            <a:endParaRPr lang="es-MX" dirty="0" smtClean="0"/>
          </a:p>
          <a:p>
            <a:endParaRPr lang="es-MX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520" y="3349625"/>
            <a:ext cx="4434685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3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Ser filósofo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001293"/>
            <a:ext cx="10515600" cy="4351338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Es necesario ser un poco  filósofo para tener la paciencia y la curiosidad de explorar tus datos a profundidad</a:t>
            </a:r>
          </a:p>
          <a:p>
            <a:pPr lvl="1"/>
            <a:r>
              <a:rPr lang="es-MX" dirty="0" smtClean="0"/>
              <a:t>Al usar las funciones de consulta para analizar los datos de diferentes formas</a:t>
            </a:r>
          </a:p>
          <a:p>
            <a:pPr lvl="1"/>
            <a:r>
              <a:rPr lang="es-MX" dirty="0" smtClean="0"/>
              <a:t>Al teorizar acerca de los datos con las opciones de modelado</a:t>
            </a:r>
          </a:p>
          <a:p>
            <a:pPr lvl="1"/>
            <a:r>
              <a:rPr lang="es-MX" dirty="0" smtClean="0"/>
              <a:t>Al conectar los extractos de información con otras partes de tu proyecto (opciones de vínculos)</a:t>
            </a:r>
            <a:endParaRPr lang="es-MX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9" y="680719"/>
            <a:ext cx="3936845" cy="318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295" y="0"/>
            <a:ext cx="4845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79920" y="560334"/>
            <a:ext cx="4230042" cy="1325563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/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Gestor de proyecto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7854" y="4448334"/>
            <a:ext cx="10515600" cy="4351338"/>
          </a:xfrm>
        </p:spPr>
        <p:txBody>
          <a:bodyPr/>
          <a:lstStyle/>
          <a:p>
            <a:r>
              <a:rPr lang="es-MX" dirty="0" smtClean="0"/>
              <a:t>Saber a dónde quieres llegar</a:t>
            </a:r>
          </a:p>
          <a:p>
            <a:r>
              <a:rPr lang="es-MX" dirty="0" smtClean="0"/>
              <a:t>Conocer las limitaciones y las fortalezas del proyecto</a:t>
            </a:r>
          </a:p>
          <a:p>
            <a:r>
              <a:rPr lang="es-MX" dirty="0" smtClean="0"/>
              <a:t>Integrar funciones del grupo</a:t>
            </a:r>
          </a:p>
          <a:p>
            <a:r>
              <a:rPr lang="es-MX" dirty="0" smtClean="0"/>
              <a:t>Conducir el proyecto desde el inicio hasta el final</a:t>
            </a:r>
            <a:endParaRPr lang="es-MX" dirty="0"/>
          </a:p>
        </p:txBody>
      </p:sp>
      <p:pic>
        <p:nvPicPr>
          <p:cNvPr id="4" name="Marcador de contenid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4" y="0"/>
            <a:ext cx="59432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382266"/>
            <a:ext cx="7735712" cy="435133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25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INFOXICACIÓN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926926"/>
            <a:ext cx="5751795" cy="5273458"/>
          </a:xfrm>
        </p:spPr>
      </p:pic>
    </p:spTree>
    <p:extLst>
      <p:ext uri="{BB962C8B-B14F-4D97-AF65-F5344CB8AC3E}">
        <p14:creationId xmlns:p14="http://schemas.microsoft.com/office/powerpoint/2010/main" val="1671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23" y="2254686"/>
            <a:ext cx="2771513" cy="23597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75" y="554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Comenzar a redactar </a:t>
            </a:r>
            <a:r>
              <a:rPr lang="es-MX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05" y="1827516"/>
            <a:ext cx="4630189" cy="4347556"/>
          </a:xfrm>
        </p:spPr>
      </p:pic>
    </p:spTree>
    <p:extLst>
      <p:ext uri="{BB962C8B-B14F-4D97-AF65-F5344CB8AC3E}">
        <p14:creationId xmlns:p14="http://schemas.microsoft.com/office/powerpoint/2010/main" val="18172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Antes de usar el software (este u otro parecido</a:t>
            </a:r>
            <a:r>
              <a:rPr lang="es-MX" b="1" dirty="0">
                <a:solidFill>
                  <a:schemeClr val="bg1"/>
                </a:solidFill>
              </a:rPr>
              <a:t>) … </a:t>
            </a:r>
            <a:r>
              <a:rPr lang="es-MX" b="1" dirty="0" smtClean="0">
                <a:solidFill>
                  <a:schemeClr val="bg1"/>
                </a:solidFill>
              </a:rPr>
              <a:t>recuerda: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32846" y="2133443"/>
            <a:ext cx="8450655" cy="4351338"/>
          </a:xfrm>
        </p:spPr>
        <p:txBody>
          <a:bodyPr/>
          <a:lstStyle/>
          <a:p>
            <a:endParaRPr lang="es-MX" dirty="0" smtClean="0"/>
          </a:p>
          <a:p>
            <a:r>
              <a:rPr lang="es-MX" dirty="0" smtClean="0"/>
              <a:t>Tienes otras opciones (incluso gratuitas, incluso las tradicionales)</a:t>
            </a:r>
          </a:p>
          <a:p>
            <a:r>
              <a:rPr lang="es-MX" dirty="0" smtClean="0"/>
              <a:t>Necesitas experiencia en investigación cualitativa</a:t>
            </a:r>
          </a:p>
          <a:p>
            <a:r>
              <a:rPr lang="es-MX" dirty="0" err="1" smtClean="0"/>
              <a:t>Nvivo</a:t>
            </a:r>
            <a:r>
              <a:rPr lang="es-MX" dirty="0" smtClean="0"/>
              <a:t> </a:t>
            </a:r>
            <a:r>
              <a:rPr lang="es-MX" dirty="0"/>
              <a:t>es una herramienta… no un método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78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Decisiones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¿Menos de 25 horas de codificación?</a:t>
            </a:r>
          </a:p>
          <a:p>
            <a:pPr lvl="1"/>
            <a:r>
              <a:rPr lang="es-MX" dirty="0" smtClean="0"/>
              <a:t>Entonces NO</a:t>
            </a:r>
          </a:p>
          <a:p>
            <a:r>
              <a:rPr lang="es-MX" dirty="0" smtClean="0"/>
              <a:t>¿De 25 a 60 horas?</a:t>
            </a:r>
          </a:p>
          <a:p>
            <a:pPr lvl="1"/>
            <a:r>
              <a:rPr lang="es-MX" dirty="0" err="1" smtClean="0"/>
              <a:t>Mmmm</a:t>
            </a:r>
            <a:r>
              <a:rPr lang="es-MX" dirty="0" smtClean="0"/>
              <a:t>… tal vez</a:t>
            </a:r>
          </a:p>
          <a:p>
            <a:r>
              <a:rPr lang="es-MX" dirty="0" smtClean="0"/>
              <a:t>¿Más de 60 horas?</a:t>
            </a:r>
          </a:p>
          <a:p>
            <a:pPr lvl="1"/>
            <a:r>
              <a:rPr lang="es-MX" dirty="0" smtClean="0"/>
              <a:t>¡Si! Definitivamente</a:t>
            </a:r>
            <a:endParaRPr lang="es-MX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96" y="2384742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¿Qué tipo de fuentes codificar en </a:t>
            </a:r>
            <a:r>
              <a:rPr lang="es-MX" b="1" dirty="0" err="1" smtClean="0">
                <a:solidFill>
                  <a:schemeClr val="bg1"/>
                </a:solidFill>
              </a:rPr>
              <a:t>NVivo</a:t>
            </a:r>
            <a:r>
              <a:rPr lang="es-MX" b="1" dirty="0" smtClean="0">
                <a:solidFill>
                  <a:schemeClr val="bg1"/>
                </a:solidFill>
              </a:rPr>
              <a:t>?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MX" dirty="0" smtClean="0"/>
              <a:t>Artículos científicos</a:t>
            </a:r>
          </a:p>
          <a:p>
            <a:pPr lvl="1"/>
            <a:r>
              <a:rPr lang="es-MX" dirty="0" smtClean="0"/>
              <a:t>Diarios de campo y notas</a:t>
            </a:r>
          </a:p>
          <a:p>
            <a:pPr lvl="1"/>
            <a:r>
              <a:rPr lang="es-MX" dirty="0" smtClean="0"/>
              <a:t>Artículos periodísticos</a:t>
            </a:r>
          </a:p>
          <a:p>
            <a:pPr lvl="1"/>
            <a:r>
              <a:rPr lang="es-MX" dirty="0" smtClean="0"/>
              <a:t>Entrevistas a profundidad</a:t>
            </a:r>
          </a:p>
          <a:p>
            <a:pPr lvl="1"/>
            <a:r>
              <a:rPr lang="es-MX" dirty="0" smtClean="0"/>
              <a:t>Grupos focales</a:t>
            </a:r>
          </a:p>
          <a:p>
            <a:pPr lvl="1"/>
            <a:r>
              <a:rPr lang="es-MX" dirty="0" smtClean="0"/>
              <a:t>Cuestionarios de preguntas abiertas</a:t>
            </a:r>
          </a:p>
          <a:p>
            <a:pPr lvl="1"/>
            <a:r>
              <a:rPr lang="es-MX" dirty="0" smtClean="0"/>
              <a:t>Sitios web</a:t>
            </a:r>
          </a:p>
          <a:p>
            <a:pPr lvl="1"/>
            <a:r>
              <a:rPr lang="es-MX" dirty="0" err="1" smtClean="0"/>
              <a:t>Posts</a:t>
            </a:r>
            <a:r>
              <a:rPr lang="es-MX" dirty="0" smtClean="0"/>
              <a:t> en FB y Twitter</a:t>
            </a:r>
          </a:p>
          <a:p>
            <a:pPr lvl="1"/>
            <a:endParaRPr lang="es-MX" dirty="0"/>
          </a:p>
        </p:txBody>
      </p:sp>
      <p:pic>
        <p:nvPicPr>
          <p:cNvPr id="4" name="Picture 2" descr="http://3.bp.blogspot.com/_9D0SVX3i7kE/TE4ELjOsCgI/AAAAAAAAAp0/zWrA8k_2rcI/s1600/nvivo8_mai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0776"/>
            <a:ext cx="6096000" cy="4000500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1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5044" y="2396690"/>
            <a:ext cx="806739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err="1" smtClean="0">
                <a:solidFill>
                  <a:schemeClr val="bg1"/>
                </a:solidFill>
              </a:rPr>
              <a:t>Nvivo</a:t>
            </a:r>
            <a:r>
              <a:rPr lang="es-MX" b="1" dirty="0" smtClean="0">
                <a:solidFill>
                  <a:schemeClr val="bg1"/>
                </a:solidFill>
              </a:rPr>
              <a:t>: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Siete funciones básicas 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y 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doce puntos clave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Siete funciones básicas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77274" y="1815351"/>
            <a:ext cx="7432497" cy="4351338"/>
          </a:xfrm>
        </p:spPr>
        <p:txBody>
          <a:bodyPr/>
          <a:lstStyle/>
          <a:p>
            <a:pPr marL="0" indent="0">
              <a:buNone/>
            </a:pPr>
            <a:endParaRPr lang="es-MX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Desde la preparación de los datos…</a:t>
            </a:r>
          </a:p>
          <a:p>
            <a:pPr marL="0" indent="0">
              <a:buNone/>
            </a:pPr>
            <a:endParaRPr lang="es-MX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… hasta la obtención de resultados y respuestas a las preguntas de investigación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9968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56" y="0"/>
            <a:ext cx="12300656" cy="7426960"/>
          </a:xfrm>
        </p:spPr>
      </p:pic>
    </p:spTree>
    <p:extLst>
      <p:ext uri="{BB962C8B-B14F-4D97-AF65-F5344CB8AC3E}">
        <p14:creationId xmlns:p14="http://schemas.microsoft.com/office/powerpoint/2010/main" val="31511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Siete funciones básicas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7" y="1423560"/>
            <a:ext cx="10104227" cy="5545248"/>
          </a:xfrm>
          <a:ln/>
          <a:effectLst>
            <a:softEdge rad="2794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411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9491"/>
            <a:ext cx="10515600" cy="1325563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Identificar, ordenar, reflexionar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05054"/>
            <a:ext cx="10515600" cy="5107258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Identificar</a:t>
            </a:r>
          </a:p>
          <a:p>
            <a:pPr lvl="1"/>
            <a:r>
              <a:rPr lang="es-MX" dirty="0" smtClean="0"/>
              <a:t>Observar los datos</a:t>
            </a:r>
          </a:p>
          <a:p>
            <a:pPr lvl="1"/>
            <a:r>
              <a:rPr lang="es-MX" dirty="0" smtClean="0"/>
              <a:t>Anotar (memos: comentarios, análisis, notas, recordatorios, avances de redacción)</a:t>
            </a:r>
          </a:p>
          <a:p>
            <a:pPr lvl="1"/>
            <a:r>
              <a:rPr lang="es-MX" dirty="0" smtClean="0"/>
              <a:t>Contabilizar </a:t>
            </a:r>
            <a:r>
              <a:rPr lang="es-MX" dirty="0"/>
              <a:t>contenido (contar frecuencias de términos y conceptos</a:t>
            </a:r>
            <a:r>
              <a:rPr lang="es-MX" dirty="0" smtClean="0"/>
              <a:t>)</a:t>
            </a:r>
          </a:p>
          <a:p>
            <a:endParaRPr lang="es-MX" dirty="0"/>
          </a:p>
          <a:p>
            <a:r>
              <a:rPr lang="es-MX" dirty="0" smtClean="0">
                <a:solidFill>
                  <a:schemeClr val="bg1"/>
                </a:solidFill>
              </a:rPr>
              <a:t>Ordenar y reflexionar</a:t>
            </a:r>
          </a:p>
          <a:p>
            <a:pPr lvl="1"/>
            <a:r>
              <a:rPr lang="es-MX" dirty="0"/>
              <a:t>Analizar contenido </a:t>
            </a:r>
            <a:r>
              <a:rPr lang="es-MX" dirty="0" smtClean="0"/>
              <a:t>(revisar patrones, trazados, </a:t>
            </a:r>
            <a:r>
              <a:rPr lang="es-MX" dirty="0"/>
              <a:t>frecuencias de términos y conceptos)</a:t>
            </a:r>
          </a:p>
          <a:p>
            <a:pPr lvl="1"/>
            <a:r>
              <a:rPr lang="es-MX" dirty="0" smtClean="0"/>
              <a:t>Vincular </a:t>
            </a:r>
            <a:r>
              <a:rPr lang="es-MX" dirty="0"/>
              <a:t>datos (segmentos, categorías, grupos)</a:t>
            </a:r>
          </a:p>
          <a:p>
            <a:pPr lvl="1"/>
            <a:r>
              <a:rPr lang="es-MX" dirty="0" smtClean="0"/>
              <a:t>Organizar (datos, grupos, conjuntos de información)</a:t>
            </a:r>
          </a:p>
          <a:p>
            <a:pPr marL="457200" lvl="1" indent="0">
              <a:buNone/>
            </a:pPr>
            <a:endParaRPr lang="es-MX" dirty="0" smtClean="0"/>
          </a:p>
          <a:p>
            <a:r>
              <a:rPr lang="es-MX" dirty="0" smtClean="0">
                <a:solidFill>
                  <a:schemeClr val="bg1"/>
                </a:solidFill>
              </a:rPr>
              <a:t>Deducir, discernir, valorar</a:t>
            </a:r>
            <a:endParaRPr lang="es-MX" dirty="0">
              <a:solidFill>
                <a:schemeClr val="bg1"/>
              </a:solidFill>
            </a:endParaRPr>
          </a:p>
          <a:p>
            <a:pPr lvl="1"/>
            <a:r>
              <a:rPr lang="es-MX" dirty="0"/>
              <a:t>Verificar conclusiones (confirmar/comprobar hallazgos)</a:t>
            </a:r>
          </a:p>
          <a:p>
            <a:pPr lvl="1"/>
            <a:r>
              <a:rPr lang="es-MX" dirty="0" smtClean="0"/>
              <a:t>Construir teoría. Con los datos</a:t>
            </a:r>
            <a:r>
              <a:rPr lang="es-MX" dirty="0"/>
              <a:t>, </a:t>
            </a:r>
            <a:r>
              <a:rPr lang="es-MX" dirty="0" smtClean="0"/>
              <a:t>grupos y conjuntos </a:t>
            </a:r>
            <a:r>
              <a:rPr lang="es-MX" dirty="0"/>
              <a:t>de </a:t>
            </a:r>
            <a:r>
              <a:rPr lang="es-MX" dirty="0" smtClean="0"/>
              <a:t>información previamente organizados</a:t>
            </a:r>
            <a:endParaRPr lang="es-MX" dirty="0"/>
          </a:p>
          <a:p>
            <a:pPr lvl="1"/>
            <a:r>
              <a:rPr lang="es-MX" dirty="0"/>
              <a:t>Crear diagramas, mapas, </a:t>
            </a:r>
            <a:r>
              <a:rPr lang="es-MX" dirty="0" smtClean="0"/>
              <a:t>gráficas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82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Doce puntos clave de NVIVO 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image.slidesharecdn.com/planningandorganizingyourprojecttoensuresuccesswithnvivo-150805064220-lva1-app6891/95/planning-and-organizing-your-project-to-ensure-success-with-nvivo-2-638.jpg?cb=14387570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76" y="1463040"/>
            <a:ext cx="6250664" cy="5262880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1. Analiza por qué usar un software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55" y="1825625"/>
            <a:ext cx="5943290" cy="4351338"/>
          </a:xfrm>
        </p:spPr>
      </p:pic>
    </p:spTree>
    <p:extLst>
      <p:ext uri="{BB962C8B-B14F-4D97-AF65-F5344CB8AC3E}">
        <p14:creationId xmlns:p14="http://schemas.microsoft.com/office/powerpoint/2010/main" val="390088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2. Empieza con la recolección de datos y el trazado de un modelo inicial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Sentido de la codificación• Codificación guiada por conceptos: son  conceptos previamente definidos, provenientes de  la t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60" y="2050097"/>
            <a:ext cx="57957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1844675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3. Diseña una base de datos concentrándote en un caso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84" y="1845944"/>
            <a:ext cx="8450016" cy="4849495"/>
          </a:xfrm>
        </p:spPr>
      </p:pic>
    </p:spTree>
    <p:extLst>
      <p:ext uri="{BB962C8B-B14F-4D97-AF65-F5344CB8AC3E}">
        <p14:creationId xmlns:p14="http://schemas.microsoft.com/office/powerpoint/2010/main" val="41047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4. Codifica, haz memos y vínculos ¡Practica!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265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5. </a:t>
            </a:r>
            <a:r>
              <a:rPr lang="es-MX" b="1" dirty="0">
                <a:solidFill>
                  <a:schemeClr val="bg1"/>
                </a:solidFill>
              </a:rPr>
              <a:t>Crea nodos, aprende a moverlos, combinarlos, renombrarlos. Ve con cautela, no generes estructuras complicadas.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209994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737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6. </a:t>
            </a:r>
            <a:r>
              <a:rPr lang="es-MX" b="1" dirty="0">
                <a:solidFill>
                  <a:schemeClr val="bg1"/>
                </a:solidFill>
              </a:rPr>
              <a:t>Prueba con información cuantitativa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4"/>
            <a:ext cx="9125656" cy="4900295"/>
          </a:xfrm>
        </p:spPr>
      </p:pic>
    </p:spTree>
    <p:extLst>
      <p:ext uri="{BB962C8B-B14F-4D97-AF65-F5344CB8AC3E}">
        <p14:creationId xmlns:p14="http://schemas.microsoft.com/office/powerpoint/2010/main" val="183689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7. Prueba con multimedia (primero valora si es o no necesario)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0208"/>
            <a:ext cx="9072880" cy="504952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943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/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Objetivos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38867" y="2308754"/>
            <a:ext cx="64262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b="1" dirty="0" smtClean="0">
                <a:solidFill>
                  <a:schemeClr val="bg1"/>
                </a:solidFill>
              </a:rPr>
              <a:t>Presentar las principales herramientas</a:t>
            </a:r>
          </a:p>
          <a:p>
            <a:pPr marL="514350" indent="-514350">
              <a:buFont typeface="+mj-lt"/>
              <a:buAutoNum type="arabicPeriod"/>
            </a:pPr>
            <a:r>
              <a:rPr lang="es-MX" b="1" dirty="0" smtClean="0">
                <a:solidFill>
                  <a:schemeClr val="bg1"/>
                </a:solidFill>
              </a:rPr>
              <a:t>Mostrar los primeros pasos para su aplicación</a:t>
            </a:r>
          </a:p>
          <a:p>
            <a:pPr marL="514350" indent="-514350">
              <a:buFont typeface="+mj-lt"/>
              <a:buAutoNum type="arabicPeriod"/>
            </a:pPr>
            <a:r>
              <a:rPr lang="es-MX" b="1" dirty="0" smtClean="0">
                <a:solidFill>
                  <a:schemeClr val="bg1"/>
                </a:solidFill>
              </a:rPr>
              <a:t>Valorar el posible uso de CAQDAS en la Bibliotecología</a:t>
            </a:r>
          </a:p>
          <a:p>
            <a:pPr marL="514350" indent="-514350">
              <a:buFont typeface="+mj-lt"/>
              <a:buAutoNum type="arabicPeriod"/>
            </a:pPr>
            <a:endParaRPr lang="es-MX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8. Aprende a exportar en Word o </a:t>
            </a:r>
            <a:r>
              <a:rPr lang="es-MX" b="1" dirty="0" err="1" smtClean="0">
                <a:solidFill>
                  <a:schemeClr val="bg1"/>
                </a:solidFill>
              </a:rPr>
              <a:t>html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0530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613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9. Importa </a:t>
            </a:r>
            <a:r>
              <a:rPr lang="es-MX" b="1" dirty="0">
                <a:solidFill>
                  <a:schemeClr val="bg1"/>
                </a:solidFill>
              </a:rPr>
              <a:t>bases de datos bibliográficas y páginas web</a:t>
            </a:r>
            <a:br>
              <a:rPr lang="es-MX" b="1" dirty="0">
                <a:solidFill>
                  <a:schemeClr val="bg1"/>
                </a:solidFill>
              </a:rPr>
            </a:b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185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10. </a:t>
            </a:r>
            <a:r>
              <a:rPr lang="es-MX" b="1" dirty="0">
                <a:solidFill>
                  <a:schemeClr val="bg1"/>
                </a:solidFill>
              </a:rPr>
              <a:t>Prueba con encuestas web y redes sociales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0530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253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11. </a:t>
            </a:r>
            <a:r>
              <a:rPr lang="es-MX" dirty="0"/>
              <a:t>Modela, grafica y genera diagramas para tus hallazgos</a:t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585"/>
            <a:ext cx="7735712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881888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0"/>
            <a:ext cx="804672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0" y="0"/>
            <a:ext cx="608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12. </a:t>
            </a:r>
            <a:r>
              <a:rPr lang="es-MX" b="1" dirty="0">
                <a:solidFill>
                  <a:schemeClr val="bg1"/>
                </a:solidFill>
              </a:rPr>
              <a:t>Prueba las opciones de trabajo en equipo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3578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14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5044" y="2396690"/>
            <a:ext cx="8067392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 err="1" smtClean="0">
                <a:solidFill>
                  <a:schemeClr val="bg1"/>
                </a:solidFill>
              </a:rPr>
              <a:t>Nvivo</a:t>
            </a:r>
            <a:r>
              <a:rPr lang="es-MX" b="1" dirty="0" smtClean="0">
                <a:solidFill>
                  <a:schemeClr val="bg1"/>
                </a:solidFill>
              </a:rPr>
              <a:t>: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Plataforma tecnológica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Interfaz de entrada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380" y="1825625"/>
            <a:ext cx="80332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I</a:t>
            </a:r>
            <a:r>
              <a:rPr lang="es-MX" b="1" dirty="0" smtClean="0">
                <a:solidFill>
                  <a:schemeClr val="bg1"/>
                </a:solidFill>
              </a:rPr>
              <a:t>nterfaz de navegación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5044" y="2396690"/>
            <a:ext cx="8067392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>
                <a:solidFill>
                  <a:schemeClr val="bg1"/>
                </a:solidFill>
              </a:rPr>
              <a:t>Herramientas básicas 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para la sesión práctica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En un primer acercamiento :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30470" y="2081106"/>
            <a:ext cx="7212172" cy="4351338"/>
          </a:xfrm>
        </p:spPr>
        <p:txBody>
          <a:bodyPr>
            <a:normAutofit/>
          </a:bodyPr>
          <a:lstStyle/>
          <a:p>
            <a:pPr lvl="1"/>
            <a:r>
              <a:rPr lang="es-MX" b="1" dirty="0" smtClean="0">
                <a:solidFill>
                  <a:schemeClr val="bg1"/>
                </a:solidFill>
              </a:rPr>
              <a:t>Crear un proyecto </a:t>
            </a:r>
            <a:r>
              <a:rPr lang="es-MX" b="1" dirty="0">
                <a:solidFill>
                  <a:schemeClr val="bg1"/>
                </a:solidFill>
              </a:rPr>
              <a:t>y </a:t>
            </a:r>
            <a:r>
              <a:rPr lang="es-MX" b="1" dirty="0" smtClean="0">
                <a:solidFill>
                  <a:schemeClr val="bg1"/>
                </a:solidFill>
              </a:rPr>
              <a:t>recopilar fuentes (bibliografía, entrevistas, transcripciones de grupos focales, diarios de campo, otros)</a:t>
            </a:r>
          </a:p>
          <a:p>
            <a:pPr marL="457200" lvl="1" indent="0">
              <a:buNone/>
            </a:pPr>
            <a:endParaRPr lang="es-MX" b="1" dirty="0">
              <a:solidFill>
                <a:schemeClr val="bg1"/>
              </a:solidFill>
            </a:endParaRPr>
          </a:p>
          <a:p>
            <a:pPr lvl="1"/>
            <a:r>
              <a:rPr lang="es-MX" b="1" dirty="0">
                <a:solidFill>
                  <a:schemeClr val="bg1"/>
                </a:solidFill>
              </a:rPr>
              <a:t>Analizar y procesar </a:t>
            </a:r>
            <a:r>
              <a:rPr lang="es-MX" b="1" dirty="0" smtClean="0">
                <a:solidFill>
                  <a:schemeClr val="bg1"/>
                </a:solidFill>
              </a:rPr>
              <a:t>datos (revisar, codificar</a:t>
            </a:r>
            <a:r>
              <a:rPr lang="es-MX" b="1" dirty="0">
                <a:solidFill>
                  <a:schemeClr val="bg1"/>
                </a:solidFill>
              </a:rPr>
              <a:t>, estructurar vocabularios</a:t>
            </a:r>
            <a:r>
              <a:rPr lang="es-MX" b="1" dirty="0" smtClean="0">
                <a:solidFill>
                  <a:schemeClr val="bg1"/>
                </a:solidFill>
              </a:rPr>
              <a:t>)</a:t>
            </a:r>
          </a:p>
          <a:p>
            <a:pPr marL="457200" lvl="1" indent="0">
              <a:buNone/>
            </a:pPr>
            <a:endParaRPr lang="es-MX" b="1" dirty="0">
              <a:solidFill>
                <a:schemeClr val="bg1"/>
              </a:solidFill>
            </a:endParaRPr>
          </a:p>
          <a:p>
            <a:pPr lvl="1"/>
            <a:r>
              <a:rPr lang="es-MX" b="1" dirty="0">
                <a:solidFill>
                  <a:schemeClr val="bg1"/>
                </a:solidFill>
              </a:rPr>
              <a:t>Conversar con los datos (consultar, visualizar)</a:t>
            </a:r>
          </a:p>
          <a:p>
            <a:pPr lvl="1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650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/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La primera mirada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Contexto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No </a:t>
            </a:r>
            <a:r>
              <a:rPr lang="es-MX" b="1" dirty="0">
                <a:solidFill>
                  <a:schemeClr val="bg1"/>
                </a:solidFill>
              </a:rPr>
              <a:t>sólo cómo </a:t>
            </a:r>
            <a:endParaRPr lang="es-MX" b="1" dirty="0" smtClean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… </a:t>
            </a:r>
            <a:r>
              <a:rPr lang="es-MX" sz="2400" b="1" dirty="0" smtClean="0">
                <a:solidFill>
                  <a:schemeClr val="bg1"/>
                </a:solidFill>
              </a:rPr>
              <a:t>sino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r>
              <a:rPr lang="es-MX" sz="2800" b="1" u="sng" dirty="0">
                <a:solidFill>
                  <a:schemeClr val="bg1"/>
                </a:solidFill>
              </a:rPr>
              <a:t>por </a:t>
            </a:r>
            <a:r>
              <a:rPr lang="es-MX" sz="2800" b="1" u="sng" dirty="0" smtClean="0">
                <a:solidFill>
                  <a:schemeClr val="bg1"/>
                </a:solidFill>
              </a:rPr>
              <a:t>qué</a:t>
            </a:r>
            <a:endParaRPr lang="es-MX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NVIVO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Lo instrumental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Las aplicaciones en Ciencias de la Información</a:t>
            </a:r>
          </a:p>
          <a:p>
            <a:pPr lvl="2"/>
            <a:r>
              <a:rPr lang="es-MX" b="1" dirty="0" smtClean="0">
                <a:solidFill>
                  <a:schemeClr val="bg1"/>
                </a:solidFill>
              </a:rPr>
              <a:t>El profesional</a:t>
            </a:r>
          </a:p>
          <a:p>
            <a:pPr lvl="2"/>
            <a:r>
              <a:rPr lang="es-MX" b="1" dirty="0" smtClean="0">
                <a:solidFill>
                  <a:schemeClr val="bg1"/>
                </a:solidFill>
              </a:rPr>
              <a:t>El usuario 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Teoría, pero sobre todo práctica</a:t>
            </a:r>
          </a:p>
        </p:txBody>
      </p:sp>
    </p:spTree>
    <p:extLst>
      <p:ext uri="{BB962C8B-B14F-4D97-AF65-F5344CB8AC3E}">
        <p14:creationId xmlns:p14="http://schemas.microsoft.com/office/powerpoint/2010/main" val="40961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Otros usos de </a:t>
            </a:r>
            <a:r>
              <a:rPr lang="es-MX" b="1" dirty="0" err="1" smtClean="0">
                <a:solidFill>
                  <a:schemeClr val="bg1"/>
                </a:solidFill>
              </a:rPr>
              <a:t>Nvivo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Revisión de literatura (estado del arte) 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Organización de tus reseñas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No sólo codificar en PDF sino organizar tu producción escrita 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Aprendizaje/Jornadas de trabajo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Para revisar el avance de los proyectos o el trabajo en comités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Organización de actividades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Trazado (seguimiento) de equipos de trabajo, productos o servicios</a:t>
            </a:r>
          </a:p>
          <a:p>
            <a:pPr lvl="1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00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/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Sesión 1. Contexto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30226" y="1865134"/>
            <a:ext cx="6426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Introducción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CAQDAS. Funciones, mitos y realidades</a:t>
            </a:r>
          </a:p>
          <a:p>
            <a:pPr marL="0" indent="0">
              <a:buNone/>
            </a:pPr>
            <a:r>
              <a:rPr lang="es-MX" b="1" dirty="0" err="1" smtClean="0">
                <a:solidFill>
                  <a:schemeClr val="bg1"/>
                </a:solidFill>
              </a:rPr>
              <a:t>Nvivo</a:t>
            </a:r>
            <a:endParaRPr lang="es-MX" b="1" dirty="0" smtClean="0">
              <a:solidFill>
                <a:schemeClr val="bg1"/>
              </a:solidFill>
            </a:endParaRPr>
          </a:p>
          <a:p>
            <a:r>
              <a:rPr lang="es-MX" b="1" dirty="0" smtClean="0">
                <a:solidFill>
                  <a:schemeClr val="bg1"/>
                </a:solidFill>
              </a:rPr>
              <a:t>Siete funciones básicas y doce puntos clave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Plataforma tecnológica</a:t>
            </a:r>
            <a:endParaRPr lang="es-MX" b="1" dirty="0">
              <a:solidFill>
                <a:schemeClr val="bg1"/>
              </a:solidFill>
            </a:endParaRP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Interfaz inicial</a:t>
            </a:r>
          </a:p>
          <a:p>
            <a:pPr lvl="1"/>
            <a:r>
              <a:rPr lang="es-MX" b="1" dirty="0" smtClean="0">
                <a:solidFill>
                  <a:schemeClr val="bg1"/>
                </a:solidFill>
              </a:rPr>
              <a:t>Interfaz de navegación</a:t>
            </a:r>
          </a:p>
          <a:p>
            <a:r>
              <a:rPr lang="es-MX" b="1" dirty="0" smtClean="0">
                <a:solidFill>
                  <a:schemeClr val="bg1"/>
                </a:solidFill>
              </a:rPr>
              <a:t>Herramientas básicas para la sesión práctica</a:t>
            </a:r>
          </a:p>
          <a:p>
            <a:pPr marL="514350" indent="-514350">
              <a:buFont typeface="+mj-lt"/>
              <a:buAutoNum type="arabicPeriod"/>
            </a:pPr>
            <a:endParaRPr lang="es-MX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/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Sesión 2. Práctica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30226" y="1865134"/>
            <a:ext cx="642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Crear un proyecto e ingresar información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Estructurar un vocabulario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Generar notas, vínculos y relaciones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Realizar consultas 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Generar reportes</a:t>
            </a:r>
          </a:p>
          <a:p>
            <a:pPr marL="514350" indent="-514350">
              <a:buFont typeface="+mj-lt"/>
              <a:buAutoNum type="arabicPeriod"/>
            </a:pPr>
            <a:endParaRPr lang="es-MX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9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4927" y="2345319"/>
            <a:ext cx="8067392" cy="1325563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Sesión 1. Contexto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4927" y="2345319"/>
            <a:ext cx="8067392" cy="1325563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Introducción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</TotalTime>
  <Words>873</Words>
  <Application>Microsoft Macintosh PowerPoint</Application>
  <PresentationFormat>Panorámica</PresentationFormat>
  <Paragraphs>154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Tema de Office</vt:lpstr>
      <vt:lpstr>  Herramientas digitales para investigación cualitativa:  el caso de NVIVO </vt:lpstr>
      <vt:lpstr>Presentación de PowerPoint</vt:lpstr>
      <vt:lpstr>Presentación de PowerPoint</vt:lpstr>
      <vt:lpstr> Objetivos </vt:lpstr>
      <vt:lpstr> La primera mirada </vt:lpstr>
      <vt:lpstr> Sesión 1. Contexto </vt:lpstr>
      <vt:lpstr> Sesión 2. Práctica </vt:lpstr>
      <vt:lpstr>Sesión 1. Contexto</vt:lpstr>
      <vt:lpstr>Introducción</vt:lpstr>
      <vt:lpstr>Hay otras opciones (incluso gratuitas) </vt:lpstr>
      <vt:lpstr>Presentación de PowerPoint</vt:lpstr>
      <vt:lpstr>CAQDAS. Software para análisis de datos cualitativos</vt:lpstr>
      <vt:lpstr>CAQDAS. Software para análisis de datos cualitativos</vt:lpstr>
      <vt:lpstr>Dimensiones de los métodos  cualitativos </vt:lpstr>
      <vt:lpstr>Herramientas</vt:lpstr>
      <vt:lpstr>Trabajo previo y capacidad de análisis/síntesis</vt:lpstr>
      <vt:lpstr>Presentación de PowerPoint</vt:lpstr>
      <vt:lpstr>Ser bibliotecario</vt:lpstr>
      <vt:lpstr>Ser filósofo </vt:lpstr>
      <vt:lpstr> Gestor de proyecto</vt:lpstr>
      <vt:lpstr>Presentación de PowerPoint</vt:lpstr>
      <vt:lpstr>INFOXICACIÓN</vt:lpstr>
      <vt:lpstr>Presentación de PowerPoint</vt:lpstr>
      <vt:lpstr>Comenzar a redactar </vt:lpstr>
      <vt:lpstr>Antes de usar el software (este u otro parecido) … recuerda:</vt:lpstr>
      <vt:lpstr>Decisiones</vt:lpstr>
      <vt:lpstr>¿Qué tipo de fuentes codificar en NVivo?</vt:lpstr>
      <vt:lpstr>Nvivo: Siete funciones básicas  y  doce puntos clave</vt:lpstr>
      <vt:lpstr>Siete funciones básicas</vt:lpstr>
      <vt:lpstr>Siete funciones básicas</vt:lpstr>
      <vt:lpstr>Identificar, ordenar, reflexionar</vt:lpstr>
      <vt:lpstr>Doce puntos clave de NVIVO </vt:lpstr>
      <vt:lpstr>1. Analiza por qué usar un software</vt:lpstr>
      <vt:lpstr>2. Empieza con la recolección de datos y el trazado de un modelo inicial</vt:lpstr>
      <vt:lpstr>3. Diseña una base de datos concentrándote en un caso</vt:lpstr>
      <vt:lpstr>4. Codifica, haz memos y vínculos ¡Practica!</vt:lpstr>
      <vt:lpstr>5. Crea nodos, aprende a moverlos, combinarlos, renombrarlos. Ve con cautela, no generes estructuras complicadas.</vt:lpstr>
      <vt:lpstr>6. Prueba con información cuantitativa</vt:lpstr>
      <vt:lpstr>7. Prueba con multimedia (primero valora si es o no necesario)</vt:lpstr>
      <vt:lpstr>8. Aprende a exportar en Word o html</vt:lpstr>
      <vt:lpstr>9. Importa bases de datos bibliográficas y páginas web </vt:lpstr>
      <vt:lpstr>10. Prueba con encuestas web y redes sociales</vt:lpstr>
      <vt:lpstr>11. Modela, grafica y genera diagramas para tus hallazgos </vt:lpstr>
      <vt:lpstr>12. Prueba las opciones de trabajo en equipo</vt:lpstr>
      <vt:lpstr>Nvivo: Plataforma tecnológica</vt:lpstr>
      <vt:lpstr>Interfaz de entrada</vt:lpstr>
      <vt:lpstr>Interfaz de navegación</vt:lpstr>
      <vt:lpstr>Herramientas básicas  para la sesión práctica</vt:lpstr>
      <vt:lpstr>En un primer acercamiento :</vt:lpstr>
      <vt:lpstr>Otros usos de Nvivo</vt:lpstr>
    </vt:vector>
  </TitlesOfParts>
  <Company>Microsoft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Social y NVIVO: investigación, orden, discernimiento, disciplina</dc:title>
  <dc:creator>Lourdes Feria</dc:creator>
  <cp:lastModifiedBy>Lourdes Feria</cp:lastModifiedBy>
  <cp:revision>98</cp:revision>
  <dcterms:created xsi:type="dcterms:W3CDTF">2015-08-16T17:56:43Z</dcterms:created>
  <dcterms:modified xsi:type="dcterms:W3CDTF">2017-12-11T20:38:49Z</dcterms:modified>
</cp:coreProperties>
</file>